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16"/>
  </p:notesMasterIdLst>
  <p:sldIdLst>
    <p:sldId id="692" r:id="rId3"/>
    <p:sldId id="259" r:id="rId4"/>
    <p:sldId id="562" r:id="rId5"/>
    <p:sldId id="260" r:id="rId6"/>
    <p:sldId id="404" r:id="rId7"/>
    <p:sldId id="261" r:id="rId8"/>
    <p:sldId id="262" r:id="rId9"/>
    <p:sldId id="403" r:id="rId10"/>
    <p:sldId id="563" r:id="rId11"/>
    <p:sldId id="265" r:id="rId12"/>
    <p:sldId id="266" r:id="rId13"/>
    <p:sldId id="267" r:id="rId14"/>
    <p:sldId id="268"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DM-IM"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51DD"/>
    <a:srgbClr val="7030A0"/>
    <a:srgbClr val="FFFFFF"/>
    <a:srgbClr val="C55911"/>
    <a:srgbClr val="006600"/>
    <a:srgbClr val="834018"/>
    <a:srgbClr val="B90203"/>
    <a:srgbClr val="EC0B10"/>
    <a:srgbClr val="0070BF"/>
    <a:srgbClr val="427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5" autoAdjust="0"/>
    <p:restoredTop sz="94660"/>
  </p:normalViewPr>
  <p:slideViewPr>
    <p:cSldViewPr snapToGrid="0">
      <p:cViewPr varScale="1">
        <p:scale>
          <a:sx n="88" d="100"/>
          <a:sy n="88" d="100"/>
        </p:scale>
        <p:origin x="936" y="184"/>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摂取前</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D213-0240-955B-D6A1355E8447}"/>
              </c:ext>
            </c:extLst>
          </c:dPt>
          <c:dPt>
            <c:idx val="1"/>
            <c:invertIfNegative val="0"/>
            <c:bubble3D val="0"/>
            <c:spPr>
              <a:solidFill>
                <a:schemeClr val="bg1">
                  <a:lumMod val="65000"/>
                </a:schemeClr>
              </a:solidFill>
            </c:spPr>
            <c:extLst>
              <c:ext xmlns:c16="http://schemas.microsoft.com/office/drawing/2014/chart" uri="{C3380CC4-5D6E-409C-BE32-E72D297353CC}">
                <c16:uniqueId val="{00000003-D213-0240-955B-D6A1355E8447}"/>
              </c:ext>
            </c:extLst>
          </c:dPt>
          <c:dLbls>
            <c:dLbl>
              <c:idx val="0"/>
              <c:tx>
                <c:rich>
                  <a:bodyPr/>
                  <a:lstStyle/>
                  <a:p>
                    <a:r>
                      <a:rPr lang="ja-JP" altLang="en-US" sz="1400"/>
                      <a:t>摂取前</a:t>
                    </a:r>
                    <a:endParaRPr lang="ja-JP" altLang="en-US" sz="14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13-0240-955B-D6A1355E8447}"/>
                </c:ext>
              </c:extLst>
            </c:dLbl>
            <c:dLbl>
              <c:idx val="1"/>
              <c:tx>
                <c:rich>
                  <a:bodyPr/>
                  <a:lstStyle/>
                  <a:p>
                    <a:r>
                      <a:rPr lang="ja-JP" altLang="en-US" sz="1400"/>
                      <a:t>摂取前</a:t>
                    </a:r>
                    <a:endParaRPr lang="ja-JP" altLang="en-US" sz="14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213-0240-955B-D6A1355E8447}"/>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PDS加工品</c:v>
                </c:pt>
                <c:pt idx="1">
                  <c:v>PDS無加工品</c:v>
                </c:pt>
              </c:strCache>
            </c:str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4-D213-0240-955B-D6A1355E8447}"/>
            </c:ext>
          </c:extLst>
        </c:ser>
        <c:ser>
          <c:idx val="1"/>
          <c:order val="1"/>
          <c:tx>
            <c:strRef>
              <c:f>Sheet1!$C$1</c:f>
              <c:strCache>
                <c:ptCount val="1"/>
                <c:pt idx="0">
                  <c:v>10分後</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6-D213-0240-955B-D6A1355E8447}"/>
              </c:ext>
            </c:extLst>
          </c:dPt>
          <c:dPt>
            <c:idx val="1"/>
            <c:invertIfNegative val="0"/>
            <c:bubble3D val="0"/>
            <c:spPr>
              <a:solidFill>
                <a:schemeClr val="bg1">
                  <a:lumMod val="65000"/>
                </a:schemeClr>
              </a:solidFill>
            </c:spPr>
            <c:extLst>
              <c:ext xmlns:c16="http://schemas.microsoft.com/office/drawing/2014/chart" uri="{C3380CC4-5D6E-409C-BE32-E72D297353CC}">
                <c16:uniqueId val="{00000008-D213-0240-955B-D6A1355E8447}"/>
              </c:ext>
            </c:extLst>
          </c:dPt>
          <c:dLbls>
            <c:dLbl>
              <c:idx val="0"/>
              <c:layout>
                <c:manualLayout>
                  <c:x val="2.0833333333333298E-3"/>
                  <c:y val="1.2500000000000001E-2"/>
                </c:manualLayout>
              </c:layout>
              <c:tx>
                <c:rich>
                  <a:bodyPr/>
                  <a:lstStyle/>
                  <a:p>
                    <a:r>
                      <a:rPr lang="en-US" altLang="ja-JP" sz="1400" dirty="0"/>
                      <a:t>60</a:t>
                    </a:r>
                    <a:r>
                      <a:rPr lang="ja-JP" altLang="en-US" sz="1400" dirty="0"/>
                      <a:t>分後</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213-0240-955B-D6A1355E8447}"/>
                </c:ext>
              </c:extLst>
            </c:dLbl>
            <c:dLbl>
              <c:idx val="1"/>
              <c:tx>
                <c:rich>
                  <a:bodyPr/>
                  <a:lstStyle/>
                  <a:p>
                    <a:r>
                      <a:rPr lang="en-US" altLang="ja-JP" sz="1400" dirty="0"/>
                      <a:t>60</a:t>
                    </a:r>
                    <a:r>
                      <a:rPr lang="ja-JP" altLang="en-US" sz="1400" dirty="0"/>
                      <a:t>分後</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213-0240-955B-D6A1355E8447}"/>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PDS加工品</c:v>
                </c:pt>
                <c:pt idx="1">
                  <c:v>PDS無加工品</c:v>
                </c:pt>
              </c:strCache>
            </c:strRef>
          </c:cat>
          <c:val>
            <c:numRef>
              <c:f>Sheet1!$C$2:$C$3</c:f>
              <c:numCache>
                <c:formatCode>General</c:formatCode>
                <c:ptCount val="2"/>
                <c:pt idx="0">
                  <c:v>135</c:v>
                </c:pt>
                <c:pt idx="1">
                  <c:v>112</c:v>
                </c:pt>
              </c:numCache>
            </c:numRef>
          </c:val>
          <c:extLst>
            <c:ext xmlns:c16="http://schemas.microsoft.com/office/drawing/2014/chart" uri="{C3380CC4-5D6E-409C-BE32-E72D297353CC}">
              <c16:uniqueId val="{00000009-D213-0240-955B-D6A1355E8447}"/>
            </c:ext>
          </c:extLst>
        </c:ser>
        <c:dLbls>
          <c:showLegendKey val="0"/>
          <c:showVal val="0"/>
          <c:showCatName val="0"/>
          <c:showSerName val="0"/>
          <c:showPercent val="0"/>
          <c:showBubbleSize val="0"/>
        </c:dLbls>
        <c:gapWidth val="150"/>
        <c:overlap val="-20"/>
        <c:axId val="155677440"/>
        <c:axId val="155678976"/>
      </c:barChart>
      <c:catAx>
        <c:axId val="15567744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155678976"/>
        <c:crosses val="autoZero"/>
        <c:auto val="1"/>
        <c:lblAlgn val="ctr"/>
        <c:lblOffset val="100"/>
        <c:noMultiLvlLbl val="0"/>
      </c:catAx>
      <c:valAx>
        <c:axId val="155678976"/>
        <c:scaling>
          <c:orientation val="minMax"/>
          <c:min val="90"/>
        </c:scaling>
        <c:delete val="0"/>
        <c:axPos val="l"/>
        <c:majorGridlines>
          <c:spPr>
            <a:ln w="9525" cap="flat" cmpd="sng" algn="ctr">
              <a:noFill/>
              <a:prstDash val="solid"/>
              <a:round/>
            </a:ln>
          </c:spPr>
        </c:majorGridlines>
        <c:title>
          <c:tx>
            <c:rich>
              <a:bodyPr rot="-5400000" spcFirstLastPara="0" vertOverflow="ellipsis" vert="horz" wrap="square" anchor="ctr" anchorCtr="1"/>
              <a:lstStyle/>
              <a:p>
                <a:pPr>
                  <a:defRPr lang="zh-CN" sz="1200" b="1" i="0" u="none" strike="noStrike" kern="1200" baseline="0">
                    <a:solidFill>
                      <a:schemeClr val="tx1"/>
                    </a:solidFill>
                    <a:latin typeface="+mn-lt"/>
                    <a:ea typeface="+mn-ea"/>
                    <a:cs typeface="+mn-cs"/>
                  </a:defRPr>
                </a:pPr>
                <a:r>
                  <a:rPr lang="ja-JP" sz="1200" b="0" dirty="0">
                    <a:latin typeface="宋体" panose="02010600030101010101" pitchFamily="2" charset="-122"/>
                    <a:ea typeface="宋体" panose="02010600030101010101" pitchFamily="2" charset="-122"/>
                    <a:cs typeface="宋体" panose="02010600030101010101" pitchFamily="2" charset="-122"/>
                  </a:rPr>
                  <a:t>末梢血流量相対値（％）</a:t>
                </a:r>
                <a:endParaRPr lang="en-US" sz="1200" b="0" dirty="0">
                  <a:latin typeface="宋体" panose="02010600030101010101" pitchFamily="2" charset="-122"/>
                  <a:ea typeface="宋体" panose="02010600030101010101" pitchFamily="2" charset="-122"/>
                  <a:cs typeface="宋体" panose="02010600030101010101" pitchFamily="2" charset="-122"/>
                </a:endParaRPr>
              </a:p>
              <a:p>
                <a:pPr>
                  <a:defRPr lang="zh-CN" sz="1200" b="1" i="0" u="none" strike="noStrike" kern="1200" baseline="0">
                    <a:solidFill>
                      <a:schemeClr val="tx1"/>
                    </a:solidFill>
                    <a:latin typeface="+mn-lt"/>
                    <a:ea typeface="+mn-ea"/>
                    <a:cs typeface="+mn-cs"/>
                  </a:defRPr>
                </a:pPr>
                <a:r>
                  <a:rPr lang="ja-JP" sz="1200" b="0" dirty="0">
                    <a:latin typeface="宋体" panose="02010600030101010101" pitchFamily="2" charset="-122"/>
                    <a:ea typeface="宋体" panose="02010600030101010101" pitchFamily="2" charset="-122"/>
                    <a:cs typeface="宋体" panose="02010600030101010101" pitchFamily="2" charset="-122"/>
                  </a:rPr>
                  <a:t>（</a:t>
                </a:r>
                <a:r>
                  <a:rPr altLang="ja-JP" sz="1200" b="0" dirty="0">
                    <a:latin typeface="宋体" panose="02010600030101010101" pitchFamily="2" charset="-122"/>
                    <a:ea typeface="宋体" panose="02010600030101010101" pitchFamily="2" charset="-122"/>
                    <a:cs typeface="宋体" panose="02010600030101010101" pitchFamily="2" charset="-122"/>
                  </a:rPr>
                  <a:t>设定</a:t>
                </a:r>
                <a:r>
                  <a:rPr lang="ja-JP" sz="1200" b="0" dirty="0">
                    <a:latin typeface="宋体" panose="02010600030101010101" pitchFamily="2" charset="-122"/>
                    <a:ea typeface="宋体" panose="02010600030101010101" pitchFamily="2" charset="-122"/>
                    <a:cs typeface="宋体" panose="02010600030101010101" pitchFamily="2" charset="-122"/>
                  </a:rPr>
                  <a:t>初期値</a:t>
                </a:r>
                <a:r>
                  <a:rPr altLang="ja-JP" sz="1200" b="0" dirty="0">
                    <a:latin typeface="宋体" panose="02010600030101010101" pitchFamily="2" charset="-122"/>
                    <a:ea typeface="宋体" panose="02010600030101010101" pitchFamily="2" charset="-122"/>
                    <a:cs typeface="宋体" panose="02010600030101010101" pitchFamily="2" charset="-122"/>
                  </a:rPr>
                  <a:t>为</a:t>
                </a:r>
                <a:r>
                  <a:rPr lang="en-US" sz="1200" b="0" dirty="0">
                    <a:latin typeface="宋体" panose="02010600030101010101" pitchFamily="2" charset="-122"/>
                    <a:ea typeface="宋体" panose="02010600030101010101" pitchFamily="2" charset="-122"/>
                    <a:cs typeface="宋体" panose="02010600030101010101" pitchFamily="2" charset="-122"/>
                  </a:rPr>
                  <a:t>100</a:t>
                </a:r>
                <a:r>
                  <a:rPr lang="ja-JP" sz="1200" b="0" dirty="0">
                    <a:latin typeface="宋体" panose="02010600030101010101" pitchFamily="2" charset="-122"/>
                    <a:ea typeface="宋体" panose="02010600030101010101" pitchFamily="2" charset="-122"/>
                    <a:cs typeface="宋体" panose="02010600030101010101" pitchFamily="2" charset="-122"/>
                  </a:rPr>
                  <a:t>％</a:t>
                </a:r>
                <a:r>
                  <a:rPr altLang="ja-JP" sz="1200" b="0" dirty="0"/>
                  <a:t>）</a:t>
                </a:r>
              </a:p>
            </c:rich>
          </c:tx>
          <c:overlay val="0"/>
        </c:title>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ea"/>
                <a:ea typeface="+mn-ea"/>
                <a:cs typeface="+mn-cs"/>
              </a:defRPr>
            </a:pPr>
            <a:endParaRPr lang="zh-CN"/>
          </a:p>
        </c:txPr>
        <c:crossAx val="155677440"/>
        <c:crosses val="autoZero"/>
        <c:crossBetween val="between"/>
        <c:majorUnit val="10"/>
      </c:valAx>
      <c:spPr>
        <a:ln>
          <a:solidFill>
            <a:schemeClr val="tx1"/>
          </a:solidFill>
        </a:ln>
      </c:spPr>
    </c:plotArea>
    <c:plotVisOnly val="1"/>
    <c:dispBlanksAs val="gap"/>
    <c:showDLblsOverMax val="0"/>
  </c:chart>
  <c:txPr>
    <a:bodyPr/>
    <a:lstStyle/>
    <a:p>
      <a:pPr>
        <a:defRPr lang="zh-CN" sz="1800"/>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0.1119</cdr:x>
      <cdr:y>0.81046</cdr:y>
    </cdr:from>
    <cdr:to>
      <cdr:x>0.2064</cdr:x>
      <cdr:y>0.89906</cdr:y>
    </cdr:to>
    <cdr:sp macro="" textlink="">
      <cdr:nvSpPr>
        <cdr:cNvPr id="2" name="矩形 1"/>
        <cdr:cNvSpPr/>
      </cdr:nvSpPr>
      <cdr:spPr>
        <a:xfrm xmlns:a="http://schemas.openxmlformats.org/drawingml/2006/main">
          <a:off x="682129" y="3293695"/>
          <a:ext cx="576072" cy="36007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r"/>
          <a:r>
            <a:rPr lang="en-US" altLang="ja-JP" sz="1800" dirty="0">
              <a:latin typeface="+mn-ea"/>
              <a:ea typeface="+mn-ea"/>
            </a:rPr>
            <a:t>0</a:t>
          </a:r>
          <a:endParaRPr lang="ja-JP" altLang="en-US" sz="1800" dirty="0">
            <a:latin typeface="+mn-ea"/>
            <a:ea typeface="+mn-ea"/>
          </a:endParaRPr>
        </a:p>
      </cdr:txBody>
    </cdr:sp>
  </cdr:relSizeAnchor>
  <cdr:relSizeAnchor xmlns:cdr="http://schemas.openxmlformats.org/drawingml/2006/chartDrawing">
    <cdr:from>
      <cdr:x>0.18662</cdr:x>
      <cdr:y>0.73886</cdr:y>
    </cdr:from>
    <cdr:to>
      <cdr:x>0.25749</cdr:x>
      <cdr:y>0.79201</cdr:y>
    </cdr:to>
    <cdr:sp macro="" textlink="">
      <cdr:nvSpPr>
        <cdr:cNvPr id="3" name="矩形 2"/>
        <cdr:cNvSpPr/>
      </cdr:nvSpPr>
      <cdr:spPr>
        <a:xfrm xmlns:a="http://schemas.openxmlformats.org/drawingml/2006/main">
          <a:off x="1137631" y="3002716"/>
          <a:ext cx="432024" cy="21600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ja-JP"/>
        </a:p>
      </cdr:txBody>
    </cdr:sp>
  </cdr:relSizeAnchor>
  <cdr:relSizeAnchor xmlns:cdr="http://schemas.openxmlformats.org/drawingml/2006/chartDrawing">
    <cdr:from>
      <cdr:x>0.24981</cdr:x>
      <cdr:y>0.72114</cdr:y>
    </cdr:from>
    <cdr:to>
      <cdr:x>0.27343</cdr:x>
      <cdr:y>0.80973</cdr:y>
    </cdr:to>
    <cdr:sp macro="" textlink="">
      <cdr:nvSpPr>
        <cdr:cNvPr id="4" name="矩形 3"/>
        <cdr:cNvSpPr/>
      </cdr:nvSpPr>
      <cdr:spPr>
        <a:xfrm xmlns:a="http://schemas.openxmlformats.org/drawingml/2006/main">
          <a:off x="1522838" y="2930702"/>
          <a:ext cx="143987" cy="36003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ja-JP"/>
        </a:p>
      </cdr:txBody>
    </cdr:sp>
  </cdr:relSizeAnchor>
  <cdr:relSizeAnchor xmlns:cdr="http://schemas.openxmlformats.org/drawingml/2006/chartDrawing">
    <cdr:from>
      <cdr:x>0.17751</cdr:x>
      <cdr:y>0.72114</cdr:y>
    </cdr:from>
    <cdr:to>
      <cdr:x>0.20113</cdr:x>
      <cdr:y>0.80973</cdr:y>
    </cdr:to>
    <cdr:sp macro="" textlink="">
      <cdr:nvSpPr>
        <cdr:cNvPr id="5" name="矩形 4"/>
        <cdr:cNvSpPr/>
      </cdr:nvSpPr>
      <cdr:spPr>
        <a:xfrm xmlns:a="http://schemas.openxmlformats.org/drawingml/2006/main">
          <a:off x="1082097" y="2930702"/>
          <a:ext cx="143987" cy="36003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2022/11/25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2022/11/25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2022/11/25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6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3"/>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7834" b="7834"/>
          <a:stretch>
            <a:fillRect/>
          </a:stretch>
        </p:blipFill>
        <p:spPr>
          <a:xfrm>
            <a:off x="0" y="0"/>
            <a:ext cx="12202795" cy="6858000"/>
          </a:xfrm>
          <a:prstGeom prst="rect">
            <a:avLst/>
          </a:prstGeom>
        </p:spPr>
      </p:pic>
      <p:sp>
        <p:nvSpPr>
          <p:cNvPr id="5" name="文本框 4"/>
          <p:cNvSpPr txBox="1"/>
          <p:nvPr/>
        </p:nvSpPr>
        <p:spPr>
          <a:xfrm>
            <a:off x="1310005" y="3408045"/>
            <a:ext cx="9572625" cy="1014730"/>
          </a:xfrm>
          <a:prstGeom prst="rect">
            <a:avLst/>
          </a:prstGeom>
          <a:noFill/>
        </p:spPr>
        <p:txBody>
          <a:bodyPr wrap="square" rtlCol="0">
            <a:spAutoFit/>
          </a:bodyPr>
          <a:lstStyle/>
          <a:p>
            <a:pPr algn="ctr"/>
            <a:r>
              <a:rPr lang="zh-CN" altLang="en-US" sz="6000" b="1"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元齐百岁俱乐部株式会社</a:t>
            </a:r>
          </a:p>
        </p:txBody>
      </p:sp>
      <p:pic>
        <p:nvPicPr>
          <p:cNvPr id="2" name="图片 1" descr="黑金logo(已处理)"/>
          <p:cNvPicPr>
            <a:picLocks noChangeAspect="1"/>
          </p:cNvPicPr>
          <p:nvPr/>
        </p:nvPicPr>
        <p:blipFill>
          <a:blip r:embed="rId4"/>
          <a:stretch>
            <a:fillRect/>
          </a:stretch>
        </p:blipFill>
        <p:spPr>
          <a:xfrm>
            <a:off x="5378450" y="1609090"/>
            <a:ext cx="1435100" cy="143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mc:Choice>
    <mc:Fallback xmlns="">
      <p:transition spd="med"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2290" y="1400810"/>
            <a:ext cx="7040880" cy="4874895"/>
          </a:xfrm>
          <a:prstGeom prst="rect">
            <a:avLst/>
          </a:prstGeom>
          <a:noFill/>
        </p:spPr>
        <p:txBody>
          <a:bodyPr wrap="square" rtlCol="0">
            <a:spAutoFit/>
          </a:bodyPr>
          <a:lstStyle/>
          <a:p>
            <a:r>
              <a:rPr lang="en-US" altLang="zh-CN" sz="1400"/>
              <a:t>      </a:t>
            </a:r>
            <a:r>
              <a:rPr lang="zh-CN" altLang="en-US" sz="1400"/>
              <a:t>元齐百岁俱乐部株式会社与日本</a:t>
            </a:r>
            <a:r>
              <a:rPr lang="en-US" altLang="zh-CN" sz="1400"/>
              <a:t>NMN</a:t>
            </a:r>
            <a:r>
              <a:rPr lang="zh-CN" altLang="en-US" sz="1400"/>
              <a:t>的权威临床团队庆应大学、权威工艺团队共同成立了元齐</a:t>
            </a:r>
            <a:r>
              <a:rPr lang="en-US" altLang="zh-CN" sz="1400"/>
              <a:t>NMN</a:t>
            </a:r>
            <a:r>
              <a:rPr lang="zh-CN" altLang="en-US" sz="1400"/>
              <a:t>研发制造中心，合作选品定制了元齐会员特供的超级</a:t>
            </a:r>
            <a:r>
              <a:rPr lang="en-US" altLang="zh-CN" sz="1400"/>
              <a:t>NMN</a:t>
            </a:r>
            <a:r>
              <a:rPr lang="zh-CN" altLang="en-US" sz="1400"/>
              <a:t>。</a:t>
            </a:r>
            <a:endParaRPr lang="en-US" altLang="zh-CN" sz="1400"/>
          </a:p>
          <a:p>
            <a:endParaRPr lang="en-US" altLang="zh-CN" sz="1400"/>
          </a:p>
          <a:p>
            <a:r>
              <a:rPr lang="zh-CN" altLang="en-US" sz="1400">
                <a:sym typeface="+mn-ea"/>
              </a:rPr>
              <a:t>临床团队：</a:t>
            </a:r>
            <a:endParaRPr lang="zh-CN" altLang="en-US" sz="1400"/>
          </a:p>
          <a:p>
            <a:r>
              <a:rPr lang="en-US" altLang="zh-CN" sz="1400">
                <a:sym typeface="+mn-ea"/>
              </a:rPr>
              <a:t>       </a:t>
            </a:r>
            <a:r>
              <a:rPr lang="zh-CN" altLang="en-US" sz="1400">
                <a:sym typeface="+mn-ea"/>
              </a:rPr>
              <a:t>日本私立大学排名第一的庆应大学</a:t>
            </a:r>
            <a:endParaRPr lang="zh-CN" altLang="en-US" sz="1400"/>
          </a:p>
          <a:p>
            <a:endParaRPr lang="zh-CN" altLang="en-US" sz="1400"/>
          </a:p>
          <a:p>
            <a:r>
              <a:rPr lang="zh-CN" altLang="en-US" sz="1400">
                <a:sym typeface="+mn-ea"/>
              </a:rPr>
              <a:t>产品优势：</a:t>
            </a:r>
            <a:endParaRPr lang="zh-CN" altLang="en-US" sz="1400"/>
          </a:p>
          <a:p>
            <a:pPr marL="0" marR="0">
              <a:lnSpc>
                <a:spcPts val="2050"/>
              </a:lnSpc>
              <a:spcBef>
                <a:spcPts val="0"/>
              </a:spcBef>
              <a:spcAft>
                <a:spcPts val="0"/>
              </a:spcAft>
            </a:pPr>
            <a:r>
              <a:rPr lang="en-US" altLang="zh-CN" sz="1400">
                <a:sym typeface="+mn-ea"/>
              </a:rPr>
              <a:t>     </a:t>
            </a:r>
            <a:r>
              <a:rPr lang="en-US" altLang="zh-CN" sz="1400" b="1">
                <a:sym typeface="+mn-ea"/>
              </a:rPr>
              <a:t> ·</a:t>
            </a:r>
            <a:r>
              <a:rPr lang="en-US" altLang="zh-CN" sz="1400">
                <a:sym typeface="+mn-ea"/>
              </a:rPr>
              <a:t> </a:t>
            </a:r>
            <a:r>
              <a:rPr lang="zh-CN" altLang="en-US" sz="1400">
                <a:sym typeface="+mn-ea"/>
              </a:rPr>
              <a:t>由国际抗老化再生医疗学会监制</a:t>
            </a:r>
          </a:p>
          <a:p>
            <a:pPr marL="0" marR="0">
              <a:lnSpc>
                <a:spcPts val="2050"/>
              </a:lnSpc>
              <a:spcBef>
                <a:spcPts val="0"/>
              </a:spcBef>
              <a:spcAft>
                <a:spcPts val="0"/>
              </a:spcAft>
            </a:pPr>
            <a:r>
              <a:rPr lang="zh-CN" altLang="en-US" sz="1400">
                <a:sym typeface="+mn-ea"/>
              </a:rPr>
              <a:t>     </a:t>
            </a:r>
            <a:r>
              <a:rPr lang="zh-CN" altLang="en-US" sz="1400" b="1">
                <a:sym typeface="+mn-ea"/>
              </a:rPr>
              <a:t> </a:t>
            </a:r>
            <a:r>
              <a:rPr lang="en-US" altLang="zh-CN" sz="1400" b="1">
                <a:sym typeface="+mn-ea"/>
              </a:rPr>
              <a:t>·</a:t>
            </a:r>
            <a:r>
              <a:rPr lang="en-US" altLang="zh-CN" sz="1400">
                <a:sym typeface="+mn-ea"/>
              </a:rPr>
              <a:t> </a:t>
            </a:r>
            <a:r>
              <a:rPr lang="zh-CN" altLang="en-US" sz="1400">
                <a:sym typeface="+mn-ea"/>
              </a:rPr>
              <a:t>生产工艺上与其他化学合成法、生物酶法不同，采取工艺门槛最高的纯天然发酵法</a:t>
            </a:r>
          </a:p>
          <a:p>
            <a:pPr marL="0" marR="0">
              <a:lnSpc>
                <a:spcPts val="2050"/>
              </a:lnSpc>
              <a:spcBef>
                <a:spcPts val="0"/>
              </a:spcBef>
              <a:spcAft>
                <a:spcPts val="0"/>
              </a:spcAft>
            </a:pPr>
            <a:r>
              <a:rPr lang="zh-CN" altLang="en-US" sz="1400">
                <a:sym typeface="+mn-ea"/>
              </a:rPr>
              <a:t>    </a:t>
            </a:r>
            <a:r>
              <a:rPr lang="zh-CN" altLang="en-US" sz="1400" b="1">
                <a:sym typeface="+mn-ea"/>
              </a:rPr>
              <a:t>  </a:t>
            </a:r>
            <a:r>
              <a:rPr lang="en-US" altLang="zh-CN" sz="1400" b="1">
                <a:sym typeface="+mn-ea"/>
              </a:rPr>
              <a:t>·</a:t>
            </a:r>
            <a:r>
              <a:rPr lang="zh-CN" altLang="en-US" sz="1400">
                <a:sym typeface="+mn-ea"/>
              </a:rPr>
              <a:t> 使用</a:t>
            </a:r>
            <a:r>
              <a:rPr lang="en-US" altLang="zh-CN" sz="1400">
                <a:sym typeface="+mn-ea"/>
              </a:rPr>
              <a:t>nanoPDS</a:t>
            </a:r>
            <a:r>
              <a:rPr lang="zh-CN" altLang="en-US" sz="1400">
                <a:sym typeface="+mn-ea"/>
              </a:rPr>
              <a:t>浸透技术专利</a:t>
            </a:r>
          </a:p>
          <a:p>
            <a:pPr marL="0" marR="0">
              <a:lnSpc>
                <a:spcPts val="2050"/>
              </a:lnSpc>
              <a:spcBef>
                <a:spcPts val="0"/>
              </a:spcBef>
              <a:spcAft>
                <a:spcPts val="0"/>
              </a:spcAft>
            </a:pPr>
            <a:r>
              <a:rPr lang="zh-CN" altLang="en-US" sz="1400">
                <a:sym typeface="+mn-ea"/>
              </a:rPr>
              <a:t>    </a:t>
            </a:r>
            <a:r>
              <a:rPr lang="zh-CN" altLang="en-US" sz="1400" b="1">
                <a:sym typeface="+mn-ea"/>
              </a:rPr>
              <a:t>  </a:t>
            </a:r>
            <a:r>
              <a:rPr lang="en-US" altLang="zh-CN" sz="1400" b="1">
                <a:sym typeface="+mn-ea"/>
              </a:rPr>
              <a:t>·</a:t>
            </a:r>
            <a:r>
              <a:rPr lang="zh-CN" altLang="en-US" sz="1400">
                <a:sym typeface="+mn-ea"/>
              </a:rPr>
              <a:t> 采用专利肠溶性胶囊，安全性高的同时保证有效成分不被胃酸破坏</a:t>
            </a:r>
          </a:p>
          <a:p>
            <a:pPr marL="0" marR="0">
              <a:lnSpc>
                <a:spcPts val="2050"/>
              </a:lnSpc>
              <a:spcBef>
                <a:spcPts val="0"/>
              </a:spcBef>
              <a:spcAft>
                <a:spcPts val="0"/>
              </a:spcAft>
            </a:pPr>
            <a:r>
              <a:rPr lang="zh-CN" altLang="en-US" sz="1400">
                <a:sym typeface="+mn-ea"/>
              </a:rPr>
              <a:t>    </a:t>
            </a:r>
            <a:r>
              <a:rPr lang="zh-CN" altLang="en-US" sz="1400" b="1">
                <a:sym typeface="+mn-ea"/>
              </a:rPr>
              <a:t>  </a:t>
            </a:r>
            <a:r>
              <a:rPr lang="en-US" altLang="zh-CN" sz="1400" b="1">
                <a:sym typeface="+mn-ea"/>
              </a:rPr>
              <a:t>· </a:t>
            </a:r>
            <a:r>
              <a:rPr lang="en-US" altLang="zh-CN" sz="1400">
                <a:sym typeface="+mn-ea"/>
              </a:rPr>
              <a:t>NMN</a:t>
            </a:r>
            <a:r>
              <a:rPr lang="zh-CN" altLang="en-US" sz="1400">
                <a:sym typeface="+mn-ea"/>
              </a:rPr>
              <a:t>研发三种规格：</a:t>
            </a:r>
            <a:r>
              <a:rPr lang="en-US" altLang="zh-CN" sz="1400">
                <a:sym typeface="+mn-ea"/>
              </a:rPr>
              <a:t>NMN15000</a:t>
            </a:r>
            <a:r>
              <a:rPr lang="zh-CN" altLang="en-US" sz="1400">
                <a:sym typeface="+mn-ea"/>
              </a:rPr>
              <a:t>（初期服用基础款）、</a:t>
            </a:r>
            <a:r>
              <a:rPr lang="en-US" altLang="zh-CN" sz="1400">
                <a:sym typeface="+mn-ea"/>
              </a:rPr>
              <a:t>NMN18000</a:t>
            </a:r>
            <a:r>
              <a:rPr lang="zh-CN" altLang="en-US" sz="1400">
                <a:sym typeface="+mn-ea"/>
              </a:rPr>
              <a:t>（含量升级进阶款）、</a:t>
            </a:r>
            <a:r>
              <a:rPr lang="en-US" altLang="zh-CN" sz="1400">
                <a:sym typeface="+mn-ea"/>
              </a:rPr>
              <a:t>NMN20000</a:t>
            </a:r>
            <a:r>
              <a:rPr lang="zh-CN" altLang="en-US" sz="1400">
                <a:sym typeface="+mn-ea"/>
              </a:rPr>
              <a:t>（年长体弱强效款）</a:t>
            </a:r>
          </a:p>
          <a:p>
            <a:pPr marL="0" marR="0">
              <a:lnSpc>
                <a:spcPts val="2050"/>
              </a:lnSpc>
              <a:spcBef>
                <a:spcPts val="0"/>
              </a:spcBef>
              <a:spcAft>
                <a:spcPts val="0"/>
              </a:spcAft>
            </a:pPr>
            <a:r>
              <a:rPr lang="zh-CN" altLang="en-US" sz="1400">
                <a:sym typeface="+mn-ea"/>
              </a:rPr>
              <a:t>        特殊技术加工的元齐超级</a:t>
            </a:r>
            <a:r>
              <a:rPr lang="en-US" altLang="zh-CN" sz="1400">
                <a:sym typeface="+mn-ea"/>
              </a:rPr>
              <a:t>NMN</a:t>
            </a:r>
            <a:r>
              <a:rPr lang="zh-CN" altLang="en-US" sz="1400">
                <a:sym typeface="+mn-ea"/>
              </a:rPr>
              <a:t>，在吸收量上远超一般的产品，在纯度上、效果上也完全不同于类似产品。</a:t>
            </a:r>
          </a:p>
          <a:p>
            <a:pPr marL="0" marR="0">
              <a:lnSpc>
                <a:spcPts val="2050"/>
              </a:lnSpc>
              <a:spcBef>
                <a:spcPts val="0"/>
              </a:spcBef>
              <a:spcAft>
                <a:spcPts val="0"/>
              </a:spcAft>
            </a:pPr>
            <a:endParaRPr lang="zh-CN" altLang="en-US" sz="1400">
              <a:sym typeface="+mn-ea"/>
            </a:endParaRPr>
          </a:p>
          <a:p>
            <a:pPr marL="0" marR="0">
              <a:lnSpc>
                <a:spcPts val="2050"/>
              </a:lnSpc>
              <a:spcBef>
                <a:spcPts val="0"/>
              </a:spcBef>
              <a:spcAft>
                <a:spcPts val="0"/>
              </a:spcAft>
            </a:pPr>
            <a:r>
              <a:rPr lang="zh-CN" altLang="en-US" sz="1400">
                <a:sym typeface="+mn-ea"/>
              </a:rPr>
              <a:t>政策标准：</a:t>
            </a:r>
            <a:endParaRPr lang="zh-CN" altLang="en-US" sz="1400"/>
          </a:p>
          <a:p>
            <a:r>
              <a:rPr lang="en-US" altLang="zh-CN" sz="1400">
                <a:sym typeface="+mn-ea"/>
              </a:rPr>
              <a:t>        2020</a:t>
            </a:r>
            <a:r>
              <a:rPr lang="zh-CN" altLang="en-US" sz="1400">
                <a:sym typeface="+mn-ea"/>
              </a:rPr>
              <a:t>年日本厚生省批准</a:t>
            </a:r>
            <a:r>
              <a:rPr lang="en-US" altLang="zh-CN" sz="1400">
                <a:sym typeface="+mn-ea"/>
              </a:rPr>
              <a:t>NMN</a:t>
            </a:r>
            <a:r>
              <a:rPr lang="zh-CN" altLang="en-US" sz="1400">
                <a:sym typeface="+mn-ea"/>
              </a:rPr>
              <a:t>作为药品及食品原料生产，成为世界第一个也是目前唯一得到官方批准的</a:t>
            </a:r>
            <a:r>
              <a:rPr lang="en-US" altLang="zh-CN" sz="1400">
                <a:sym typeface="+mn-ea"/>
              </a:rPr>
              <a:t>NMN</a:t>
            </a:r>
            <a:r>
              <a:rPr lang="zh-CN" altLang="en-US" sz="1400">
                <a:sym typeface="+mn-ea"/>
              </a:rPr>
              <a:t>，严格按照日本的制造标准以及日本厚生省食药区分批文规定来定制。</a:t>
            </a:r>
          </a:p>
        </p:txBody>
      </p:sp>
      <p:sp>
        <p:nvSpPr>
          <p:cNvPr id="2" name="文本框 1"/>
          <p:cNvSpPr txBox="1"/>
          <p:nvPr/>
        </p:nvSpPr>
        <p:spPr>
          <a:xfrm>
            <a:off x="542290" y="281940"/>
            <a:ext cx="6055995" cy="768350"/>
          </a:xfrm>
          <a:prstGeom prst="rect">
            <a:avLst/>
          </a:prstGeom>
          <a:noFill/>
        </p:spPr>
        <p:txBody>
          <a:bodyPr wrap="square" rtlCol="0">
            <a:spAutoFit/>
          </a:bodyPr>
          <a:lstStyle/>
          <a:p>
            <a:r>
              <a:rPr lang="zh-CN" sz="2400"/>
              <a:t>元齐超级</a:t>
            </a:r>
            <a:r>
              <a:rPr lang="en-US" altLang="zh-CN" sz="2400"/>
              <a:t>NMN</a:t>
            </a:r>
          </a:p>
          <a:p>
            <a:r>
              <a:rPr lang="zh-CN" altLang="en-US" sz="2000">
                <a:solidFill>
                  <a:srgbClr val="FF0000"/>
                </a:solidFill>
              </a:rPr>
              <a:t>概述</a:t>
            </a:r>
          </a:p>
        </p:txBody>
      </p:sp>
      <p:pic>
        <p:nvPicPr>
          <p:cNvPr id="6" name="图片 5"/>
          <p:cNvPicPr>
            <a:picLocks noChangeAspect="1"/>
          </p:cNvPicPr>
          <p:nvPr>
            <p:custDataLst>
              <p:tags r:id="rId1"/>
            </p:custDataLst>
          </p:nvPr>
        </p:nvPicPr>
        <p:blipFill>
          <a:blip r:embed="rId3"/>
          <a:stretch>
            <a:fillRect/>
          </a:stretch>
        </p:blipFill>
        <p:spPr>
          <a:xfrm>
            <a:off x="7812405" y="1993265"/>
            <a:ext cx="3887470" cy="36899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8105" y="1557020"/>
            <a:ext cx="9099550" cy="3969385"/>
          </a:xfrm>
          <a:prstGeom prst="rect">
            <a:avLst/>
          </a:prstGeom>
          <a:noFill/>
        </p:spPr>
        <p:txBody>
          <a:bodyPr wrap="square" rtlCol="0">
            <a:spAutoFit/>
          </a:bodyPr>
          <a:lstStyle/>
          <a:p>
            <a:r>
              <a:rPr lang="en-US" altLang="zh-CN">
                <a:sym typeface="+mn-ea"/>
              </a:rPr>
              <a:t>       </a:t>
            </a:r>
            <a:r>
              <a:rPr lang="zh-CN" altLang="en-US">
                <a:sym typeface="+mn-ea"/>
              </a:rPr>
              <a:t>日本是最早进行</a:t>
            </a:r>
            <a:r>
              <a:rPr lang="en-US" altLang="zh-CN">
                <a:sym typeface="+mn-ea"/>
              </a:rPr>
              <a:t>NMN</a:t>
            </a:r>
            <a:r>
              <a:rPr lang="zh-CN" altLang="en-US">
                <a:sym typeface="+mn-ea"/>
              </a:rPr>
              <a:t>临床试验的国家，与元齐百岁俱乐部株式会社合作的日本权威临床团队庆应大学为主导团队，于</a:t>
            </a:r>
            <a:r>
              <a:rPr lang="en-US" altLang="zh-CN">
                <a:sym typeface="+mn-ea"/>
              </a:rPr>
              <a:t>2016</a:t>
            </a:r>
            <a:r>
              <a:rPr lang="zh-CN" altLang="en-US">
                <a:sym typeface="+mn-ea"/>
              </a:rPr>
              <a:t>年进行了世界初次</a:t>
            </a:r>
            <a:r>
              <a:rPr lang="en-US" altLang="zh-CN">
                <a:sym typeface="+mn-ea"/>
              </a:rPr>
              <a:t>NMN</a:t>
            </a:r>
            <a:r>
              <a:rPr lang="zh-CN" altLang="en-US">
                <a:sym typeface="+mn-ea"/>
              </a:rPr>
              <a:t>人体临床试验，由庆应大学的伊藤裕（内科学）、坪田一男（眼科学）、安井正人（药理学）、冈也容之（生理学）以及美国华盛顿大学医学部今井真一郎研究组共同实施，并于</a:t>
            </a:r>
            <a:r>
              <a:rPr lang="en-US" altLang="zh-CN">
                <a:sym typeface="+mn-ea"/>
              </a:rPr>
              <a:t>2020</a:t>
            </a:r>
            <a:r>
              <a:rPr lang="zh-CN" altLang="en-US">
                <a:sym typeface="+mn-ea"/>
              </a:rPr>
              <a:t>年发表实验结果，确定了</a:t>
            </a:r>
            <a:r>
              <a:rPr lang="en-US" altLang="zh-CN">
                <a:sym typeface="+mn-ea"/>
              </a:rPr>
              <a:t>NMN</a:t>
            </a:r>
            <a:r>
              <a:rPr lang="zh-CN" altLang="en-US">
                <a:sym typeface="+mn-ea"/>
              </a:rPr>
              <a:t>可以作为安全的有效的抗衰老保健食品。</a:t>
            </a:r>
          </a:p>
          <a:p>
            <a:endParaRPr lang="zh-CN" altLang="en-US"/>
          </a:p>
          <a:p>
            <a:r>
              <a:rPr lang="zh-CN" altLang="en-US"/>
              <a:t>临床数据：</a:t>
            </a:r>
            <a:endParaRPr lang="zh-CN" altLang="en-US">
              <a:sym typeface="+mn-ea"/>
            </a:endParaRPr>
          </a:p>
          <a:p>
            <a:r>
              <a:rPr lang="en-US" altLang="zh-CN">
                <a:sym typeface="+mn-ea"/>
              </a:rPr>
              <a:t>      </a:t>
            </a:r>
            <a:r>
              <a:rPr lang="zh-CN" altLang="en-US">
                <a:sym typeface="+mn-ea"/>
              </a:rPr>
              <a:t>2016年世界首例NMN临床试验在哈佛大学教授今井真一郎教授为主导下进行并于</a:t>
            </a:r>
            <a:r>
              <a:rPr lang="en-US" altLang="zh-CN">
                <a:sym typeface="+mn-ea"/>
              </a:rPr>
              <a:t>2021</a:t>
            </a:r>
            <a:r>
              <a:rPr lang="zh-CN" altLang="en-US">
                <a:sym typeface="+mn-ea"/>
              </a:rPr>
              <a:t>年发表在国际权威期刊《</a:t>
            </a:r>
            <a:r>
              <a:rPr lang="en-US" altLang="zh-CN">
                <a:sym typeface="+mn-ea"/>
              </a:rPr>
              <a:t>Science</a:t>
            </a:r>
            <a:r>
              <a:rPr lang="zh-CN" altLang="en-US">
                <a:sym typeface="+mn-ea"/>
              </a:rPr>
              <a:t>》临床验证了为超重或肥胖的绝经后糖尿病前期妇女长期补充适量的NMN物质，可以增强其骨骼肌胰岛素信号、胰岛素敏感性，促进了肌肉重塑，并且实验全程没有任何的不良反应。</a:t>
            </a:r>
          </a:p>
          <a:p>
            <a:endParaRPr lang="zh-CN" altLang="en-US">
              <a:sym typeface="+mn-ea"/>
            </a:endParaRPr>
          </a:p>
          <a:p>
            <a:r>
              <a:rPr lang="en-US" altLang="zh-CN">
                <a:sym typeface="+mn-ea"/>
              </a:rPr>
              <a:t>       </a:t>
            </a:r>
            <a:r>
              <a:rPr lang="zh-CN" altLang="en-US">
                <a:sym typeface="+mn-ea"/>
              </a:rPr>
              <a:t>就当前的研究结果来看，即使是在高浓度的小鼠和人体试验中NMN在很大程度上是安全无毒的。首次的人体临床试验也证实单剂量使用NMN补充剂无毒性作用。</a:t>
            </a:r>
          </a:p>
        </p:txBody>
      </p:sp>
      <p:sp>
        <p:nvSpPr>
          <p:cNvPr id="5" name="文本框 4"/>
          <p:cNvSpPr txBox="1"/>
          <p:nvPr/>
        </p:nvSpPr>
        <p:spPr>
          <a:xfrm>
            <a:off x="542290" y="281940"/>
            <a:ext cx="6055995" cy="768350"/>
          </a:xfrm>
          <a:prstGeom prst="rect">
            <a:avLst/>
          </a:prstGeom>
          <a:noFill/>
        </p:spPr>
        <p:txBody>
          <a:bodyPr wrap="square" rtlCol="0">
            <a:spAutoFit/>
          </a:bodyPr>
          <a:lstStyle/>
          <a:p>
            <a:r>
              <a:rPr lang="zh-CN" sz="2400">
                <a:sym typeface="+mn-ea"/>
              </a:rPr>
              <a:t>元齐超级</a:t>
            </a:r>
            <a:r>
              <a:rPr lang="en-US" altLang="zh-CN" sz="2400">
                <a:sym typeface="+mn-ea"/>
              </a:rPr>
              <a:t>NMN</a:t>
            </a:r>
            <a:endParaRPr lang="zh-CN" sz="2400"/>
          </a:p>
          <a:p>
            <a:r>
              <a:rPr lang="zh-CN" sz="2000">
                <a:solidFill>
                  <a:srgbClr val="FF0000"/>
                </a:solidFill>
              </a:rPr>
              <a:t>临床团队</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76;p13"/>
          <p:cNvSpPr txBox="1"/>
          <p:nvPr/>
        </p:nvSpPr>
        <p:spPr>
          <a:xfrm>
            <a:off x="859790" y="1109345"/>
            <a:ext cx="9987915" cy="1630680"/>
          </a:xfrm>
          <a:prstGeom prst="rect">
            <a:avLst/>
          </a:prstGeom>
          <a:noFill/>
          <a:ln>
            <a:noFill/>
          </a:ln>
        </p:spPr>
        <p:txBody>
          <a:bodyPr spcFirstLastPara="1" wrap="square" lIns="89514" tIns="89514" rIns="89514" bIns="8951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0" marR="0">
              <a:lnSpc>
                <a:spcPts val="2050"/>
              </a:lnSpc>
              <a:spcBef>
                <a:spcPts val="0"/>
              </a:spcBef>
              <a:spcAft>
                <a:spcPts val="0"/>
              </a:spcAft>
            </a:pPr>
            <a:r>
              <a:rPr lang="zh-CN" altLang="en-US" sz="1600">
                <a:solidFill>
                  <a:schemeClr val="tx1"/>
                </a:solidFill>
                <a:latin typeface="+mn-lt"/>
                <a:ea typeface="+mn-ea"/>
                <a:cs typeface="+mn-cs"/>
                <a:sym typeface="+mn-ea"/>
              </a:rPr>
              <a:t>技术优势：</a:t>
            </a:r>
          </a:p>
          <a:p>
            <a:pPr marL="0" marR="0" algn="l">
              <a:lnSpc>
                <a:spcPct val="100000"/>
              </a:lnSpc>
              <a:spcBef>
                <a:spcPts val="0"/>
              </a:spcBef>
              <a:buClrTx/>
              <a:buSzTx/>
              <a:buNone/>
            </a:pPr>
            <a:r>
              <a:rPr lang="zh-CN" altLang="en-US" sz="1600">
                <a:solidFill>
                  <a:schemeClr val="tx1"/>
                </a:solidFill>
                <a:latin typeface="+mn-lt"/>
                <a:ea typeface="+mn-ea"/>
                <a:cs typeface="+mn-cs"/>
                <a:sym typeface="+mn-ea"/>
              </a:rPr>
              <a:t>（1）日本专利技术nanoPDS技术加工的高吸收率产品，极大提升了口服产品的生物利用度，大幅提高吸收率，产品的有效性成倍高于相同含量的同类产品</a:t>
            </a:r>
          </a:p>
          <a:p>
            <a:pPr marL="0" marR="0" algn="l">
              <a:lnSpc>
                <a:spcPct val="100000"/>
              </a:lnSpc>
              <a:spcBef>
                <a:spcPts val="0"/>
              </a:spcBef>
              <a:buClrTx/>
              <a:buSzTx/>
              <a:buNone/>
            </a:pPr>
            <a:r>
              <a:rPr lang="zh-CN" altLang="en-US" sz="1600">
                <a:solidFill>
                  <a:schemeClr val="tx1"/>
                </a:solidFill>
                <a:latin typeface="+mn-lt"/>
                <a:ea typeface="+mn-ea"/>
                <a:cs typeface="+mn-cs"/>
                <a:sym typeface="+mn-ea"/>
              </a:rPr>
              <a:t>（2）纯度 99%-100%，市面上纯度最高的NAD+产品</a:t>
            </a:r>
          </a:p>
          <a:p>
            <a:pPr marL="0" marR="0" algn="l">
              <a:lnSpc>
                <a:spcPct val="100000"/>
              </a:lnSpc>
              <a:spcBef>
                <a:spcPts val="0"/>
              </a:spcBef>
              <a:buClrTx/>
              <a:buSzTx/>
              <a:buNone/>
            </a:pPr>
            <a:r>
              <a:rPr lang="zh-CN" altLang="en-US" sz="1600">
                <a:solidFill>
                  <a:schemeClr val="tx1"/>
                </a:solidFill>
                <a:latin typeface="+mn-lt"/>
                <a:ea typeface="+mn-ea"/>
                <a:cs typeface="+mn-cs"/>
                <a:sym typeface="+mn-ea"/>
              </a:rPr>
              <a:t>（3）日本原材料并采用酵母发酵法，生成成分更安全、稳定</a:t>
            </a:r>
          </a:p>
          <a:p>
            <a:pPr marL="0" marR="0" algn="l">
              <a:lnSpc>
                <a:spcPct val="100000"/>
              </a:lnSpc>
              <a:spcBef>
                <a:spcPts val="0"/>
              </a:spcBef>
              <a:buClrTx/>
              <a:buSzTx/>
              <a:buNone/>
            </a:pPr>
            <a:r>
              <a:rPr lang="zh-CN" altLang="en-US" sz="1600">
                <a:solidFill>
                  <a:schemeClr val="tx1"/>
                </a:solidFill>
                <a:latin typeface="+mn-lt"/>
                <a:ea typeface="+mn-ea"/>
                <a:cs typeface="+mn-cs"/>
                <a:sym typeface="+mn-ea"/>
              </a:rPr>
              <a:t>（4）日本权威机构国际抗衰老再生医疗学会独家监制，全程日本本土生产</a:t>
            </a:r>
            <a:endParaRPr kumimoji="1" lang="zh-CN" altLang="en-US" sz="1600" b="1" i="1" u="none" strike="noStrike" kern="1200" cap="none" spc="14" normalizeH="0" baseline="0" noProof="0" dirty="0">
              <a:ln>
                <a:noFill/>
              </a:ln>
              <a:solidFill>
                <a:schemeClr val="tx1"/>
              </a:solidFill>
              <a:effectLst/>
              <a:uLnTx/>
              <a:uFillTx/>
              <a:latin typeface="+mn-lt"/>
              <a:ea typeface="+mn-ea"/>
              <a:cs typeface="+mn-cs"/>
              <a:sym typeface="+mn-ea"/>
            </a:endParaRPr>
          </a:p>
        </p:txBody>
      </p:sp>
      <p:sp>
        <p:nvSpPr>
          <p:cNvPr id="12" name="Google Shape;77;p13"/>
          <p:cNvSpPr txBox="1"/>
          <p:nvPr/>
        </p:nvSpPr>
        <p:spPr>
          <a:xfrm>
            <a:off x="1049655" y="3234690"/>
            <a:ext cx="4815840" cy="2393315"/>
          </a:xfrm>
          <a:prstGeom prst="rect">
            <a:avLst/>
          </a:prstGeom>
          <a:noFill/>
          <a:ln>
            <a:noFill/>
          </a:ln>
        </p:spPr>
        <p:txBody>
          <a:bodyPr spcFirstLastPara="1" wrap="square" lIns="89514" tIns="89514" rIns="89514" bIns="89514" anchor="t" anchorCtr="0">
            <a:noAutofit/>
          </a:bodyPr>
          <a:lstStyle/>
          <a:p>
            <a:pPr marL="0" marR="0" lvl="0" algn="l" defTabSz="914400" rtl="0" eaLnBrk="1" fontAlgn="auto" latinLnBrk="0" hangingPunct="1">
              <a:lnSpc>
                <a:spcPct val="100000"/>
              </a:lnSpc>
              <a:spcBef>
                <a:spcPts val="0"/>
              </a:spcBef>
              <a:spcAft>
                <a:spcPts val="0"/>
              </a:spcAft>
              <a:buClrTx/>
              <a:buSzPts val="1800"/>
              <a:buFontTx/>
              <a:buNone/>
            </a:pPr>
            <a:r>
              <a:rPr kumimoji="1" lang="ja-JP" altLang="en-US" sz="1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sym typeface="Quicksand"/>
              </a:rPr>
              <a:t>・</a:t>
            </a:r>
            <a:r>
              <a:rPr lang="zh-CN" altLang="en-US" sz="1600" i="0" u="none" strike="noStrike" kern="1200" cap="none" spc="0" normalizeH="0" baseline="0">
                <a:sym typeface="Quicksand"/>
              </a:rPr>
              <a:t>nano PDS</a:t>
            </a:r>
          </a:p>
          <a:p>
            <a:pPr marL="0" marR="0" algn="l">
              <a:lnSpc>
                <a:spcPct val="100000"/>
              </a:lnSpc>
              <a:spcBef>
                <a:spcPts val="0"/>
              </a:spcBef>
              <a:spcAft>
                <a:spcPts val="0"/>
              </a:spcAft>
              <a:buClrTx/>
              <a:buSzPts val="1800"/>
              <a:buNone/>
            </a:pPr>
            <a:r>
              <a:rPr lang="zh-CN" altLang="en-US" sz="1600">
                <a:sym typeface="+mn-ea"/>
              </a:rPr>
              <a:t>PDS是Particle Delivery System(粒子传递系统）的缩写、组织细胞浸透技術的名称。也就是医薬的上使用的DDS： Drug DeliverySystem（一种药物传输系统，可以定量，空间和时间控制和控制体内药物的分布的技术）。纳米PDS是一项创新技术，即使在分子量不超过200万的高分子量组分中也可以透过组织吸收，而无需改变组分的本质。</a:t>
            </a:r>
            <a:endParaRPr lang="zh-CN" altLang="en-US" sz="1600" i="0" u="none" strike="noStrike" kern="1200" cap="none" spc="0" normalizeH="0" baseline="0">
              <a:sym typeface="Quicksand"/>
            </a:endParaRPr>
          </a:p>
          <a:p>
            <a:pPr marL="0" marR="0">
              <a:lnSpc>
                <a:spcPts val="1595"/>
              </a:lnSpc>
              <a:spcBef>
                <a:spcPts val="205"/>
              </a:spcBef>
              <a:spcAft>
                <a:spcPts val="0"/>
              </a:spcAft>
            </a:pPr>
            <a:endParaRPr kumimoji="1" lang="en-US" altLang="ja-JP" sz="1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043305" rtl="0" eaLnBrk="1" fontAlgn="auto" latinLnBrk="0" hangingPunct="1">
              <a:lnSpc>
                <a:spcPts val="1845"/>
              </a:lnSpc>
              <a:spcBef>
                <a:spcPts val="0"/>
              </a:spcBef>
              <a:spcAft>
                <a:spcPts val="0"/>
              </a:spcAft>
              <a:buClrTx/>
              <a:buSzTx/>
              <a:buFontTx/>
              <a:buNone/>
              <a:defRPr/>
            </a:pPr>
            <a:endParaRPr kumimoji="1" lang="en-US" altLang="ja-JP" sz="1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509270" y="281940"/>
            <a:ext cx="6055995" cy="768350"/>
          </a:xfrm>
          <a:prstGeom prst="rect">
            <a:avLst/>
          </a:prstGeom>
          <a:noFill/>
        </p:spPr>
        <p:txBody>
          <a:bodyPr wrap="square" rtlCol="0">
            <a:spAutoFit/>
          </a:bodyPr>
          <a:lstStyle/>
          <a:p>
            <a:r>
              <a:rPr lang="zh-CN" sz="2400">
                <a:sym typeface="+mn-ea"/>
              </a:rPr>
              <a:t>元齐超级</a:t>
            </a:r>
            <a:r>
              <a:rPr lang="en-US" altLang="zh-CN" sz="2400">
                <a:sym typeface="+mn-ea"/>
              </a:rPr>
              <a:t>NMN</a:t>
            </a:r>
            <a:endParaRPr lang="zh-CN" sz="2400"/>
          </a:p>
          <a:p>
            <a:r>
              <a:rPr lang="zh-CN" sz="2000">
                <a:solidFill>
                  <a:srgbClr val="FF0000"/>
                </a:solidFill>
              </a:rPr>
              <a:t>技术优势</a:t>
            </a:r>
          </a:p>
        </p:txBody>
      </p:sp>
      <p:grpSp>
        <p:nvGrpSpPr>
          <p:cNvPr id="2" name="组合 1"/>
          <p:cNvGrpSpPr/>
          <p:nvPr/>
        </p:nvGrpSpPr>
        <p:grpSpPr>
          <a:xfrm>
            <a:off x="5967095" y="2734310"/>
            <a:ext cx="5633882" cy="3394075"/>
            <a:chOff x="4140" y="1940"/>
            <a:chExt cx="10438" cy="5805"/>
          </a:xfrm>
        </p:grpSpPr>
        <p:graphicFrame>
          <p:nvGraphicFramePr>
            <p:cNvPr id="3" name="グラフ 4"/>
            <p:cNvGraphicFramePr/>
            <p:nvPr/>
          </p:nvGraphicFramePr>
          <p:xfrm>
            <a:off x="4140" y="1940"/>
            <a:ext cx="8707" cy="580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9641" y="1950"/>
              <a:ext cx="4937" cy="1555"/>
            </a:xfrm>
            <a:prstGeom prst="rect">
              <a:avLst/>
            </a:prstGeom>
            <a:solidFill>
              <a:schemeClr val="bg1"/>
            </a:solidFill>
            <a:ln w="28575">
              <a:solidFill>
                <a:schemeClr val="tx1"/>
              </a:solidFill>
            </a:ln>
          </p:spPr>
          <p:txBody>
            <a:bodyPr wrap="square" rtlCol="0">
              <a:spAutoFit/>
            </a:bodyPr>
            <a:lstStyle/>
            <a:p>
              <a:pPr marL="0" marR="0">
                <a:lnSpc>
                  <a:spcPts val="1595"/>
                </a:lnSpc>
                <a:spcBef>
                  <a:spcPts val="0"/>
                </a:spcBef>
                <a:spcAft>
                  <a:spcPts val="0"/>
                </a:spcAft>
              </a:pP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吸收性的观察、以末梢血流量指標观察姜提取物被吸收的结果、经过</a:t>
              </a: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n</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anoPDS技术加工的产品比未加工产品的吸收率高一倍以上，明显的高吸收。</a:t>
              </a:r>
              <a:endParaRPr kumimoji="1" lang="ja-JP" altLang="en-US" sz="1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8" name="テキスト ボックス 7"/>
          <p:cNvSpPr txBox="1"/>
          <p:nvPr/>
        </p:nvSpPr>
        <p:spPr>
          <a:xfrm>
            <a:off x="6056630" y="6038215"/>
            <a:ext cx="5633720" cy="436245"/>
          </a:xfrm>
          <a:prstGeom prst="rect">
            <a:avLst/>
          </a:prstGeom>
          <a:noFill/>
        </p:spPr>
        <p:txBody>
          <a:bodyPr wrap="square">
            <a:spAutoFit/>
          </a:bodyPr>
          <a:lstStyle/>
          <a:p>
            <a:pPr marL="0" marR="0" algn="l">
              <a:lnSpc>
                <a:spcPts val="1200"/>
              </a:lnSpc>
              <a:spcBef>
                <a:spcPts val="0"/>
              </a:spcBef>
              <a:spcAft>
                <a:spcPts val="0"/>
              </a:spcAft>
            </a:pPr>
            <a:r>
              <a:rPr kumimoji="1" lang="ja-JP" altLang="en-US" sz="1000" b="0" i="0" u="none" strike="noStrike" kern="1200" cap="none" spc="0" normalizeH="0" baseline="0" noProof="0" dirty="0">
                <a:ln>
                  <a:noFill/>
                </a:ln>
                <a:solidFill>
                  <a:prstClr val="black"/>
                </a:solidFill>
                <a:effectLst/>
                <a:uLnTx/>
                <a:uFillTx/>
                <a:latin typeface="MS PGothic" panose="020B0600070205080204" pitchFamily="50" charset="-128"/>
                <a:ea typeface="MS PGothic" panose="020B0600070205080204" pitchFamily="50" charset="-128"/>
                <a:cs typeface="+mn-cs"/>
              </a:rPr>
              <a:t>・</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試料： 姜的提取物PDS加工以及無加工品</a:t>
            </a: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・摂取量： 200mg</a:t>
            </a:r>
            <a:endParaRPr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algn="l">
              <a:lnSpc>
                <a:spcPts val="1200"/>
              </a:lnSpc>
              <a:spcBef>
                <a:spcPts val="290"/>
              </a:spcBef>
              <a:spcAft>
                <a:spcPts val="0"/>
              </a:spcAft>
            </a:pP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・被験者：50歳</a:t>
            </a:r>
            <a:r>
              <a:rPr sz="1000" spc="438"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男性</a:t>
            </a: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kumimoji="1" lang="ja-JP" altLang="en-US" sz="1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測定機器：DRT4（ Moor</a:t>
            </a:r>
            <a:r>
              <a:rPr sz="1000" spc="-14"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10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Instruments Ltd製）</a:t>
            </a:r>
            <a:endParaRPr kumimoji="1" lang="en-US" altLang="ja-JP" sz="1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7260" y="2414270"/>
            <a:ext cx="3783330" cy="1753235"/>
          </a:xfrm>
          <a:prstGeom prst="rect">
            <a:avLst/>
          </a:prstGeom>
          <a:noFill/>
        </p:spPr>
        <p:txBody>
          <a:bodyPr wrap="square" rtlCol="0">
            <a:spAutoFit/>
          </a:bodyPr>
          <a:lstStyle/>
          <a:p>
            <a:r>
              <a:rPr lang="zh-CN" altLang="en-US"/>
              <a:t>官方政策批准：</a:t>
            </a:r>
            <a:endParaRPr lang="en-US" altLang="zh-CN"/>
          </a:p>
          <a:p>
            <a:r>
              <a:rPr lang="en-US" altLang="zh-CN"/>
              <a:t>      </a:t>
            </a:r>
            <a:r>
              <a:rPr lang="en-US" altLang="zh-CN">
                <a:sym typeface="+mn-ea"/>
              </a:rPr>
              <a:t>2020</a:t>
            </a:r>
            <a:r>
              <a:rPr lang="zh-CN" altLang="en-US">
                <a:sym typeface="+mn-ea"/>
              </a:rPr>
              <a:t>年日本厚生省批准</a:t>
            </a:r>
            <a:r>
              <a:rPr lang="en-US" altLang="zh-CN">
                <a:sym typeface="+mn-ea"/>
              </a:rPr>
              <a:t>NMN</a:t>
            </a:r>
            <a:r>
              <a:rPr lang="zh-CN" altLang="en-US">
                <a:sym typeface="+mn-ea"/>
              </a:rPr>
              <a:t>作为药品及食品原料生产，成为世界第一个也是目前唯一得到官方批准的</a:t>
            </a:r>
            <a:r>
              <a:rPr lang="en-US" altLang="zh-CN">
                <a:sym typeface="+mn-ea"/>
              </a:rPr>
              <a:t>NMN</a:t>
            </a:r>
            <a:r>
              <a:rPr lang="zh-CN" altLang="en-US">
                <a:sym typeface="+mn-ea"/>
              </a:rPr>
              <a:t>。</a:t>
            </a:r>
          </a:p>
          <a:p>
            <a:endParaRPr lang="en-US" altLang="zh-CN"/>
          </a:p>
        </p:txBody>
      </p:sp>
      <p:sp>
        <p:nvSpPr>
          <p:cNvPr id="2" name="文本框 1"/>
          <p:cNvSpPr txBox="1"/>
          <p:nvPr/>
        </p:nvSpPr>
        <p:spPr>
          <a:xfrm>
            <a:off x="542290" y="281940"/>
            <a:ext cx="6055995" cy="768350"/>
          </a:xfrm>
          <a:prstGeom prst="rect">
            <a:avLst/>
          </a:prstGeom>
          <a:noFill/>
        </p:spPr>
        <p:txBody>
          <a:bodyPr wrap="square" rtlCol="0">
            <a:spAutoFit/>
          </a:bodyPr>
          <a:lstStyle/>
          <a:p>
            <a:r>
              <a:rPr lang="zh-CN" sz="2400">
                <a:sym typeface="+mn-ea"/>
              </a:rPr>
              <a:t>元齐超级</a:t>
            </a:r>
            <a:r>
              <a:rPr lang="en-US" altLang="zh-CN" sz="2400">
                <a:sym typeface="+mn-ea"/>
              </a:rPr>
              <a:t>NMN</a:t>
            </a:r>
            <a:endParaRPr lang="zh-CN" altLang="en-US" sz="2400"/>
          </a:p>
          <a:p>
            <a:r>
              <a:rPr lang="zh-CN" altLang="en-US" sz="2000">
                <a:solidFill>
                  <a:srgbClr val="FF0000"/>
                </a:solidFill>
              </a:rPr>
              <a:t>政策标准</a:t>
            </a:r>
          </a:p>
        </p:txBody>
      </p:sp>
      <p:grpSp>
        <p:nvGrpSpPr>
          <p:cNvPr id="7" name="组合 6"/>
          <p:cNvGrpSpPr/>
          <p:nvPr/>
        </p:nvGrpSpPr>
        <p:grpSpPr>
          <a:xfrm>
            <a:off x="4720590" y="1692910"/>
            <a:ext cx="6720840" cy="3776980"/>
            <a:chOff x="7799" y="2156"/>
            <a:chExt cx="10584" cy="5948"/>
          </a:xfrm>
        </p:grpSpPr>
        <p:pic>
          <p:nvPicPr>
            <p:cNvPr id="3" name="图片 2" descr="批准NMN作为药品及食品原料生产"/>
            <p:cNvPicPr>
              <a:picLocks noChangeAspect="1"/>
            </p:cNvPicPr>
            <p:nvPr/>
          </p:nvPicPr>
          <p:blipFill>
            <a:blip r:embed="rId2"/>
            <a:stretch>
              <a:fillRect/>
            </a:stretch>
          </p:blipFill>
          <p:spPr>
            <a:xfrm>
              <a:off x="7799" y="2156"/>
              <a:ext cx="10585" cy="5949"/>
            </a:xfrm>
            <a:prstGeom prst="rect">
              <a:avLst/>
            </a:prstGeom>
          </p:spPr>
        </p:pic>
        <p:sp>
          <p:nvSpPr>
            <p:cNvPr id="6" name="矩形 5"/>
            <p:cNvSpPr/>
            <p:nvPr/>
          </p:nvSpPr>
          <p:spPr>
            <a:xfrm>
              <a:off x="9083" y="3451"/>
              <a:ext cx="3434" cy="321"/>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830" y="6315"/>
              <a:ext cx="640" cy="321"/>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7451090" y="5551805"/>
            <a:ext cx="1673225" cy="245110"/>
          </a:xfrm>
          <a:prstGeom prst="rect">
            <a:avLst/>
          </a:prstGeom>
          <a:noFill/>
        </p:spPr>
        <p:txBody>
          <a:bodyPr wrap="square" rtlCol="0">
            <a:spAutoFit/>
          </a:bodyPr>
          <a:lstStyle/>
          <a:p>
            <a:r>
              <a:rPr lang="zh-CN" altLang="en-US" sz="1000"/>
              <a:t>日本厚生省食药区分批文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50620" y="1097915"/>
            <a:ext cx="9890760" cy="4661535"/>
          </a:xfrm>
          <a:prstGeom prst="rect">
            <a:avLst/>
          </a:prstGeom>
          <a:noFill/>
        </p:spPr>
        <p:txBody>
          <a:bodyPr wrap="square" rtlCol="0">
            <a:spAutoFit/>
          </a:bodyPr>
          <a:lstStyle/>
          <a:p>
            <a:pPr>
              <a:lnSpc>
                <a:spcPct val="150000"/>
              </a:lnSpc>
            </a:pPr>
            <a:r>
              <a:rPr lang="en-US" altLang="zh-CN" b="1"/>
              <a:t>       </a:t>
            </a:r>
            <a:r>
              <a:rPr lang="zh-CN" altLang="en-US" b="1"/>
              <a:t>追求长生不老是人类的永恒话题。经过</a:t>
            </a:r>
            <a:r>
              <a:rPr lang="en-US" altLang="zh-CN" b="1"/>
              <a:t>67</a:t>
            </a:r>
            <a:r>
              <a:rPr lang="zh-CN" altLang="en-US" b="1"/>
              <a:t>名诺贝尔奖获得者、数万名顶尖科学家的持续突破，世界在细胞层面形成了端粒、干细胞、免疫细胞三架马车的长寿抗衰颠覆性成果。元齐百岁俱乐部创始人在通过10余年服务日本、东南亚企业界、政界领袖的长寿抗衰实践过程中，在日本筛选并建立起了超级NMN、间充质干细胞抗衰老、免疫细胞防癌抗癌的产品和技术团队；通过联合日本顶尖医疗机构和团队、购买圣地度假集团会员资格，形成了元齐百岁俱乐部会员长寿抗衰的闭环服务体系。 </a:t>
            </a:r>
          </a:p>
          <a:p>
            <a:pPr>
              <a:lnSpc>
                <a:spcPct val="150000"/>
              </a:lnSpc>
            </a:pPr>
            <a:endParaRPr lang="zh-CN" altLang="en-US" b="1"/>
          </a:p>
          <a:p>
            <a:pPr>
              <a:lnSpc>
                <a:spcPct val="150000"/>
              </a:lnSpc>
            </a:pPr>
            <a:endParaRPr lang="zh-CN" altLang="en-US" b="1"/>
          </a:p>
          <a:p>
            <a:pPr>
              <a:lnSpc>
                <a:spcPct val="150000"/>
              </a:lnSpc>
            </a:pPr>
            <a:r>
              <a:rPr lang="zh-CN" altLang="en-US" b="1">
                <a:sym typeface="+mn-ea"/>
              </a:rPr>
              <a:t>       </a:t>
            </a:r>
            <a:r>
              <a:rPr lang="zh-CN" b="1">
                <a:sym typeface="+mn-ea"/>
              </a:rPr>
              <a:t>元齐百岁俱乐部株式会社通过旗下</a:t>
            </a:r>
            <a:r>
              <a:rPr lang="en-US" altLang="zh-CN" b="1">
                <a:sym typeface="+mn-ea"/>
              </a:rPr>
              <a:t>Sunfield Clinic</a:t>
            </a:r>
            <a:r>
              <a:rPr lang="zh-CN" altLang="en-US" b="1">
                <a:sym typeface="+mn-ea"/>
              </a:rPr>
              <a:t>（</a:t>
            </a:r>
            <a:r>
              <a:rPr lang="en-US" altLang="zh-CN" b="1">
                <a:sym typeface="+mn-ea"/>
              </a:rPr>
              <a:t>SFC</a:t>
            </a:r>
            <a:r>
              <a:rPr lang="zh-CN" altLang="en-US" b="1">
                <a:sym typeface="+mn-ea"/>
              </a:rPr>
              <a:t>）干细胞中心，莲见诊所中国东南亚中心，超级</a:t>
            </a:r>
            <a:r>
              <a:rPr lang="en-US" altLang="zh-CN" b="1">
                <a:sym typeface="+mn-ea"/>
              </a:rPr>
              <a:t>NMN</a:t>
            </a:r>
            <a:r>
              <a:rPr lang="zh-CN" altLang="en-US" b="1">
                <a:sym typeface="+mn-ea"/>
              </a:rPr>
              <a:t>研发制造中心，以及圣地度假集团、山中湖体检俱乐部，为会员提供抗衰老、会员制体检、名医预约、防癌抗癌、豪华养老、线下交流等综合服务。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2950845"/>
            <a:ext cx="9144000" cy="956310"/>
          </a:xfrm>
        </p:spPr>
        <p:txBody>
          <a:bodyPr>
            <a:noAutofit/>
          </a:bodyPr>
          <a:lstStyle/>
          <a:p>
            <a:r>
              <a:rPr lang="zh-CN" altLang="en-US" sz="5400"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元齐</a:t>
            </a:r>
            <a:r>
              <a:rPr lang="zh-CN" altLang="en-US" sz="5400" spc="-150" dirty="0">
                <a:gradFill>
                  <a:gsLst>
                    <a:gs pos="0">
                      <a:srgbClr val="DFA117"/>
                    </a:gs>
                    <a:gs pos="100000">
                      <a:srgbClr val="AE4638"/>
                    </a:gs>
                  </a:gsLst>
                  <a:lin ang="0" scaled="0"/>
                </a:gradFill>
                <a:effectLst/>
                <a:ea typeface="Open Sans" panose="020B0606030504020204" pitchFamily="34" charset="0"/>
                <a:cs typeface="+mj-lt"/>
              </a:rPr>
              <a:t>NMN</a:t>
            </a:r>
            <a:r>
              <a:rPr lang="zh-CN" altLang="en-US" sz="5400"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研发制造中心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2290" y="281940"/>
            <a:ext cx="5140960" cy="460375"/>
          </a:xfrm>
          <a:prstGeom prst="rect">
            <a:avLst/>
          </a:prstGeom>
          <a:noFill/>
        </p:spPr>
        <p:txBody>
          <a:bodyPr wrap="square" rtlCol="0">
            <a:spAutoFit/>
          </a:bodyPr>
          <a:lstStyle/>
          <a:p>
            <a:r>
              <a:rPr lang="zh-CN" altLang="en-US" sz="2400">
                <a:solidFill>
                  <a:schemeClr val="tx1"/>
                </a:solidFill>
                <a:sym typeface="+mn-ea"/>
              </a:rPr>
              <a:t>元齐</a:t>
            </a:r>
            <a:r>
              <a:rPr lang="en-US" altLang="zh-CN" sz="2400">
                <a:solidFill>
                  <a:schemeClr val="tx1"/>
                </a:solidFill>
                <a:sym typeface="+mn-ea"/>
              </a:rPr>
              <a:t>NMN</a:t>
            </a:r>
            <a:r>
              <a:rPr lang="zh-CN" altLang="en-US" sz="2400">
                <a:solidFill>
                  <a:schemeClr val="tx1"/>
                </a:solidFill>
                <a:sym typeface="+mn-ea"/>
              </a:rPr>
              <a:t>研发制造中心</a:t>
            </a:r>
          </a:p>
        </p:txBody>
      </p:sp>
      <p:grpSp>
        <p:nvGrpSpPr>
          <p:cNvPr id="2" name="组合 1"/>
          <p:cNvGrpSpPr/>
          <p:nvPr/>
        </p:nvGrpSpPr>
        <p:grpSpPr>
          <a:xfrm>
            <a:off x="1022350" y="1885315"/>
            <a:ext cx="8206105" cy="3538220"/>
            <a:chOff x="1240" y="1730"/>
            <a:chExt cx="12923" cy="5572"/>
          </a:xfrm>
        </p:grpSpPr>
        <p:sp>
          <p:nvSpPr>
            <p:cNvPr id="3" name="文本框 2"/>
            <p:cNvSpPr txBox="1"/>
            <p:nvPr/>
          </p:nvSpPr>
          <p:spPr>
            <a:xfrm>
              <a:off x="3699" y="1730"/>
              <a:ext cx="10464" cy="5572"/>
            </a:xfrm>
            <a:prstGeom prst="rect">
              <a:avLst/>
            </a:prstGeom>
            <a:noFill/>
          </p:spPr>
          <p:txBody>
            <a:bodyPr wrap="square" rtlCol="0">
              <a:spAutoFit/>
            </a:bodyPr>
            <a:lstStyle/>
            <a:p>
              <a:r>
                <a:rPr lang="zh-CN" altLang="en-US" sz="1400">
                  <a:sym typeface="+mn-ea"/>
                </a:rPr>
                <a:t>元齐</a:t>
              </a:r>
              <a:r>
                <a:rPr lang="en-US" altLang="zh-CN" sz="1400">
                  <a:sym typeface="+mn-ea"/>
                </a:rPr>
                <a:t>NMN</a:t>
              </a:r>
              <a:r>
                <a:rPr lang="zh-CN" altLang="en-US" sz="1400">
                  <a:sym typeface="+mn-ea"/>
                </a:rPr>
                <a:t>研发制造中心由以下团队和人员构成：</a:t>
              </a:r>
            </a:p>
            <a:p>
              <a:endParaRPr lang="zh-CN" altLang="en-US" sz="1400"/>
            </a:p>
            <a:p>
              <a:r>
                <a:rPr lang="zh-CN" altLang="en-US" sz="1400">
                  <a:sym typeface="+mn-ea"/>
                </a:rPr>
                <a:t>国际抗老化再生医疗学会</a:t>
              </a:r>
            </a:p>
            <a:p>
              <a:r>
                <a:rPr lang="en-US" altLang="zh-CN" sz="1400">
                  <a:sym typeface="+mn-ea"/>
                </a:rPr>
                <a:t>       </a:t>
              </a:r>
              <a:r>
                <a:rPr lang="zh-CN" altLang="en-US" sz="1400">
                  <a:sym typeface="+mn-ea"/>
                </a:rPr>
                <a:t>致力于抗衰老技术研发和产品的开发和推广的机构，为国际抗衰老产业的发展做出了</a:t>
              </a:r>
              <a:r>
                <a:rPr lang="zh-CN" altLang="en-US" sz="1400"/>
                <a:t>杰出贡献。机构在世界范围内有很多合作伙伴，为其提供临床抗衰老技术和产品。已经历了10年以上打磨，主要针对给人体的脏器结构机能造成各种不同程度的损伤的老化现象，进行诊断，改善，修复，预防为主的临床医学的研究调查，致力于推进国际范围的抗衰老医学研究以及正确的医疗开发，推进以及对国际抗老化再生医疗的发展。</a:t>
              </a:r>
            </a:p>
            <a:p>
              <a:endParaRPr lang="zh-CN" altLang="en-US" sz="1400"/>
            </a:p>
            <a:p>
              <a:r>
                <a:rPr lang="en-US" altLang="zh-CN" sz="1400">
                  <a:sym typeface="+mn-ea"/>
                </a:rPr>
                <a:t>Sunfield Clinic</a:t>
              </a:r>
              <a:r>
                <a:rPr lang="zh-CN" altLang="en-US" sz="1400">
                  <a:sym typeface="+mn-ea"/>
                </a:rPr>
                <a:t>干细胞中心</a:t>
              </a:r>
            </a:p>
            <a:p>
              <a:r>
                <a:rPr lang="en-US" altLang="zh-CN" sz="1400">
                  <a:sym typeface="+mn-ea"/>
                </a:rPr>
                <a:t>Sunfield Clinic</a:t>
              </a:r>
              <a:r>
                <a:rPr lang="zh-CN" altLang="en-US" sz="1400">
                  <a:sym typeface="+mn-ea"/>
                </a:rPr>
                <a:t>（</a:t>
              </a:r>
              <a:r>
                <a:rPr lang="en-US" altLang="zh-CN" sz="1400">
                  <a:sym typeface="+mn-ea"/>
                </a:rPr>
                <a:t>SFC</a:t>
              </a:r>
              <a:r>
                <a:rPr lang="zh-CN" altLang="en-US" sz="1400">
                  <a:sym typeface="+mn-ea"/>
                </a:rPr>
                <a:t>）</a:t>
              </a:r>
              <a:r>
                <a:rPr lang="en-US" altLang="zh-CN" sz="1400">
                  <a:sym typeface="+mn-ea"/>
                </a:rPr>
                <a:t>设立于2008年，是日本最早进行干细胞治疗的诊所，也是日本接受干细胞治疗最多的诊所，治疗人数达到4000人以上。</a:t>
              </a:r>
            </a:p>
            <a:p>
              <a:endParaRPr lang="zh-CN" altLang="en-US" sz="1400"/>
            </a:p>
            <a:p>
              <a:r>
                <a:rPr lang="en-US" altLang="zh-CN" sz="1400">
                  <a:sym typeface="+mn-ea"/>
                </a:rPr>
                <a:t>Yamano</a:t>
              </a:r>
              <a:r>
                <a:rPr lang="zh-CN" altLang="en-US" sz="1400">
                  <a:sym typeface="+mn-ea"/>
                </a:rPr>
                <a:t>公司</a:t>
              </a:r>
              <a:endParaRPr lang="zh-CN" altLang="en-US" sz="1400"/>
            </a:p>
            <a:p>
              <a:r>
                <a:rPr lang="zh-CN" altLang="en-US" sz="1400">
                  <a:sym typeface="+mn-ea"/>
                </a:rPr>
                <a:t>从业四十余年，为知名人士、政商巨头等等高端群体提供定制长寿产品的专业机构。</a:t>
              </a:r>
            </a:p>
          </p:txBody>
        </p:sp>
        <p:pic>
          <p:nvPicPr>
            <p:cNvPr id="55" name="图片 54"/>
            <p:cNvPicPr>
              <a:picLocks noChangeAspect="1"/>
            </p:cNvPicPr>
            <p:nvPr>
              <p:custDataLst>
                <p:tags r:id="rId1"/>
              </p:custDataLst>
            </p:nvPr>
          </p:nvPicPr>
          <p:blipFill>
            <a:blip r:embed="rId3"/>
            <a:stretch>
              <a:fillRect/>
            </a:stretch>
          </p:blipFill>
          <p:spPr>
            <a:xfrm>
              <a:off x="1493" y="2559"/>
              <a:ext cx="1336" cy="1429"/>
            </a:xfrm>
            <a:prstGeom prst="rect">
              <a:avLst/>
            </a:prstGeom>
          </p:spPr>
        </p:pic>
        <p:pic>
          <p:nvPicPr>
            <p:cNvPr id="57" name="图片 56"/>
            <p:cNvPicPr>
              <a:picLocks noChangeAspect="1"/>
            </p:cNvPicPr>
            <p:nvPr/>
          </p:nvPicPr>
          <p:blipFill>
            <a:blip r:embed="rId4"/>
            <a:stretch>
              <a:fillRect/>
            </a:stretch>
          </p:blipFill>
          <p:spPr>
            <a:xfrm>
              <a:off x="1369" y="5265"/>
              <a:ext cx="1584" cy="1117"/>
            </a:xfrm>
            <a:prstGeom prst="rect">
              <a:avLst/>
            </a:prstGeom>
          </p:spPr>
        </p:pic>
        <p:pic>
          <p:nvPicPr>
            <p:cNvPr id="58" name="图片 57"/>
            <p:cNvPicPr>
              <a:picLocks noChangeAspect="1"/>
            </p:cNvPicPr>
            <p:nvPr/>
          </p:nvPicPr>
          <p:blipFill>
            <a:blip r:embed="rId5"/>
            <a:stretch>
              <a:fillRect/>
            </a:stretch>
          </p:blipFill>
          <p:spPr>
            <a:xfrm>
              <a:off x="1240" y="6635"/>
              <a:ext cx="1842" cy="614"/>
            </a:xfrm>
            <a:prstGeom prst="rect">
              <a:avLst/>
            </a:prstGeom>
          </p:spPr>
        </p:pic>
      </p:grpSp>
      <p:pic>
        <p:nvPicPr>
          <p:cNvPr id="6" name="图片 5"/>
          <p:cNvPicPr>
            <a:picLocks noChangeAspect="1"/>
          </p:cNvPicPr>
          <p:nvPr/>
        </p:nvPicPr>
        <p:blipFill>
          <a:blip r:embed="rId6"/>
          <a:stretch>
            <a:fillRect/>
          </a:stretch>
        </p:blipFill>
        <p:spPr>
          <a:xfrm>
            <a:off x="9545320" y="2593340"/>
            <a:ext cx="2371725" cy="2121535"/>
          </a:xfrm>
          <a:prstGeom prst="rect">
            <a:avLst/>
          </a:prstGeom>
        </p:spPr>
      </p:pic>
      <p:sp>
        <p:nvSpPr>
          <p:cNvPr id="8" name="文本框 7"/>
          <p:cNvSpPr txBox="1"/>
          <p:nvPr/>
        </p:nvSpPr>
        <p:spPr>
          <a:xfrm>
            <a:off x="9834245" y="4839970"/>
            <a:ext cx="1793240" cy="460375"/>
          </a:xfrm>
          <a:prstGeom prst="rect">
            <a:avLst/>
          </a:prstGeom>
          <a:noFill/>
        </p:spPr>
        <p:txBody>
          <a:bodyPr wrap="square" rtlCol="0">
            <a:spAutoFit/>
          </a:bodyPr>
          <a:lstStyle/>
          <a:p>
            <a:pPr algn="ctr"/>
            <a:r>
              <a:rPr lang="zh-CN" altLang="en-US" sz="1200"/>
              <a:t>刘效兰教授</a:t>
            </a:r>
          </a:p>
          <a:p>
            <a:pPr algn="ctr"/>
            <a:r>
              <a:rPr lang="zh-CN" altLang="en-US" sz="1200"/>
              <a:t>首席科学家</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42290" y="281940"/>
            <a:ext cx="5140960" cy="460375"/>
          </a:xfrm>
          <a:prstGeom prst="rect">
            <a:avLst/>
          </a:prstGeom>
          <a:noFill/>
        </p:spPr>
        <p:txBody>
          <a:bodyPr wrap="square" rtlCol="0">
            <a:spAutoFit/>
          </a:bodyPr>
          <a:lstStyle/>
          <a:p>
            <a:r>
              <a:rPr lang="en-US" sz="2400">
                <a:solidFill>
                  <a:schemeClr val="tx1"/>
                </a:solidFill>
                <a:sym typeface="+mn-ea"/>
              </a:rPr>
              <a:t>120</a:t>
            </a:r>
            <a:r>
              <a:rPr lang="zh-CN" altLang="en-US" sz="2400">
                <a:solidFill>
                  <a:schemeClr val="tx1"/>
                </a:solidFill>
                <a:sym typeface="+mn-ea"/>
              </a:rPr>
              <a:t>岁不是梦</a:t>
            </a:r>
          </a:p>
        </p:txBody>
      </p:sp>
      <p:sp>
        <p:nvSpPr>
          <p:cNvPr id="2" name="文本框 1"/>
          <p:cNvSpPr txBox="1"/>
          <p:nvPr/>
        </p:nvSpPr>
        <p:spPr>
          <a:xfrm>
            <a:off x="2174875" y="1659890"/>
            <a:ext cx="7706995" cy="3784600"/>
          </a:xfrm>
          <a:prstGeom prst="rect">
            <a:avLst/>
          </a:prstGeom>
          <a:noFill/>
        </p:spPr>
        <p:txBody>
          <a:bodyPr wrap="square" rtlCol="0">
            <a:spAutoFit/>
          </a:bodyPr>
          <a:lstStyle/>
          <a:p>
            <a:r>
              <a:rPr lang="en-US" altLang="zh-CN" sz="1600"/>
              <a:t>       </a:t>
            </a:r>
            <a:r>
              <a:rPr lang="zh-CN" altLang="en-US" sz="1600"/>
              <a:t>衰老是什么？究其根本是</a:t>
            </a:r>
            <a:r>
              <a:rPr lang="en-US" altLang="zh-CN" sz="1600"/>
              <a:t>DNA</a:t>
            </a:r>
            <a:r>
              <a:rPr lang="zh-CN" altLang="en-US" sz="1600"/>
              <a:t>的受损和不可控的转变，纵观漫长的人类史，人最初和最终的目标都只有一个那就是活下去，随着社会的发展如今我们追求的是长寿且有质量的享受生活。</a:t>
            </a:r>
          </a:p>
          <a:p>
            <a:r>
              <a:rPr lang="en-US" altLang="zh-CN" sz="1600">
                <a:sym typeface="+mn-ea"/>
              </a:rPr>
              <a:t>       NMN</a:t>
            </a:r>
            <a:r>
              <a:rPr lang="zh-CN" altLang="en-US" sz="1600">
                <a:sym typeface="+mn-ea"/>
              </a:rPr>
              <a:t>如何修复</a:t>
            </a:r>
            <a:r>
              <a:rPr lang="en-US" altLang="zh-CN" sz="1600">
                <a:sym typeface="+mn-ea"/>
              </a:rPr>
              <a:t>DNA</a:t>
            </a:r>
            <a:r>
              <a:rPr lang="zh-CN" altLang="en-US" sz="1600">
                <a:sym typeface="+mn-ea"/>
              </a:rPr>
              <a:t>？简而言之是</a:t>
            </a:r>
            <a:r>
              <a:rPr lang="en-US" altLang="zh-CN" sz="1600">
                <a:sym typeface="+mn-ea"/>
              </a:rPr>
              <a:t>NMN</a:t>
            </a:r>
            <a:r>
              <a:rPr lang="zh-CN" altLang="en-US" sz="1600">
                <a:sym typeface="+mn-ea"/>
              </a:rPr>
              <a:t>进入人体后的生成物</a:t>
            </a:r>
            <a:r>
              <a:rPr lang="en-US" altLang="zh-CN" sz="1600">
                <a:sym typeface="+mn-ea"/>
              </a:rPr>
              <a:t>NAD+</a:t>
            </a:r>
            <a:r>
              <a:rPr lang="zh-CN" altLang="en-US" sz="1600">
                <a:sym typeface="+mn-ea"/>
              </a:rPr>
              <a:t>来主导</a:t>
            </a:r>
            <a:r>
              <a:rPr lang="en-US" altLang="zh-CN" sz="1600">
                <a:sym typeface="+mn-ea"/>
              </a:rPr>
              <a:t>DNA</a:t>
            </a:r>
            <a:r>
              <a:rPr lang="zh-CN" altLang="en-US" sz="1600">
                <a:sym typeface="+mn-ea"/>
              </a:rPr>
              <a:t>的修复，</a:t>
            </a:r>
            <a:r>
              <a:rPr lang="en-US" altLang="zh-CN" sz="1600">
                <a:sym typeface="+mn-ea"/>
              </a:rPr>
              <a:t>NAD+</a:t>
            </a:r>
            <a:r>
              <a:rPr lang="zh-CN" altLang="en-US" sz="1600">
                <a:sym typeface="+mn-ea"/>
              </a:rPr>
              <a:t>是</a:t>
            </a:r>
            <a:r>
              <a:rPr lang="en-US" altLang="zh-CN" sz="1600">
                <a:sym typeface="+mn-ea"/>
              </a:rPr>
              <a:t>DNA</a:t>
            </a:r>
            <a:r>
              <a:rPr lang="zh-CN" altLang="en-US" sz="1600">
                <a:sym typeface="+mn-ea"/>
              </a:rPr>
              <a:t>修复酶的唯一底物。衰老是因为</a:t>
            </a:r>
            <a:r>
              <a:rPr lang="en-US" altLang="zh-CN" sz="1600">
                <a:sym typeface="+mn-ea"/>
              </a:rPr>
              <a:t>NAD+</a:t>
            </a:r>
            <a:r>
              <a:rPr lang="zh-CN" altLang="en-US" sz="1600">
                <a:sym typeface="+mn-ea"/>
              </a:rPr>
              <a:t>随着年龄增长而不断地流失损害了细胞的再生能力，也就是说</a:t>
            </a:r>
            <a:r>
              <a:rPr lang="en-US" altLang="zh-CN" sz="1600">
                <a:sym typeface="+mn-ea"/>
              </a:rPr>
              <a:t>NAD+</a:t>
            </a:r>
            <a:r>
              <a:rPr lang="zh-CN" altLang="en-US" sz="1600">
                <a:sym typeface="+mn-ea"/>
              </a:rPr>
              <a:t>掌握着抗衰老的盾牌。</a:t>
            </a:r>
            <a:r>
              <a:rPr lang="en-US" altLang="zh-CN" sz="1600">
                <a:sym typeface="+mn-ea"/>
              </a:rPr>
              <a:t>NAD+</a:t>
            </a:r>
            <a:r>
              <a:rPr lang="zh-CN" altLang="en-US" sz="1600">
                <a:sym typeface="+mn-ea"/>
              </a:rPr>
              <a:t>早在</a:t>
            </a:r>
            <a:r>
              <a:rPr lang="en-US" altLang="zh-CN" sz="1600">
                <a:sym typeface="+mn-ea"/>
              </a:rPr>
              <a:t>1904</a:t>
            </a:r>
            <a:r>
              <a:rPr lang="zh-CN" altLang="en-US" sz="1600">
                <a:sym typeface="+mn-ea"/>
              </a:rPr>
              <a:t>年被发现并命名，直到现在围绕它的研究也在不断进行，关于</a:t>
            </a:r>
            <a:r>
              <a:rPr lang="en-US" altLang="zh-CN" sz="1600">
                <a:sym typeface="+mn-ea"/>
              </a:rPr>
              <a:t>NAD+</a:t>
            </a:r>
            <a:r>
              <a:rPr lang="zh-CN" altLang="en-US" sz="1600">
                <a:sym typeface="+mn-ea"/>
              </a:rPr>
              <a:t>的研究诞生了</a:t>
            </a:r>
            <a:r>
              <a:rPr lang="en-US" altLang="zh-CN" sz="1600">
                <a:sym typeface="+mn-ea"/>
              </a:rPr>
              <a:t>6</a:t>
            </a:r>
            <a:r>
              <a:rPr lang="zh-CN" altLang="en-US" sz="1600">
                <a:sym typeface="+mn-ea"/>
              </a:rPr>
              <a:t>个诺贝尔奖，所以</a:t>
            </a:r>
            <a:r>
              <a:rPr lang="en-US" altLang="zh-CN" sz="1600">
                <a:sym typeface="+mn-ea"/>
              </a:rPr>
              <a:t>NAD+</a:t>
            </a:r>
            <a:r>
              <a:rPr lang="zh-CN" altLang="en-US" sz="1600">
                <a:sym typeface="+mn-ea"/>
              </a:rPr>
              <a:t>获得了一个别称</a:t>
            </a:r>
            <a:r>
              <a:rPr lang="en-US" altLang="zh-CN" sz="1600">
                <a:sym typeface="+mn-ea"/>
              </a:rPr>
              <a:t>——</a:t>
            </a:r>
            <a:r>
              <a:rPr lang="zh-CN" altLang="en-US" sz="1600">
                <a:sym typeface="+mn-ea"/>
              </a:rPr>
              <a:t>诺加因子。</a:t>
            </a:r>
            <a:endParaRPr lang="zh-CN" altLang="en-US" sz="1600"/>
          </a:p>
          <a:p>
            <a:r>
              <a:rPr lang="zh-CN" altLang="en-US" sz="1600"/>
              <a:t>       被誉为</a:t>
            </a:r>
            <a:r>
              <a:rPr lang="en-US" altLang="zh-CN" sz="1600"/>
              <a:t>“NMN</a:t>
            </a:r>
            <a:r>
              <a:rPr lang="zh-CN" altLang="en-US" sz="1600"/>
              <a:t>教父</a:t>
            </a:r>
            <a:r>
              <a:rPr lang="en-US" altLang="zh-CN" sz="1600"/>
              <a:t>”</a:t>
            </a:r>
            <a:r>
              <a:rPr lang="zh-CN" altLang="en-US" sz="1600"/>
              <a:t>的哈佛大学终身教授大卫</a:t>
            </a:r>
            <a:r>
              <a:rPr lang="en-US" altLang="zh-CN" sz="1600"/>
              <a:t>·</a:t>
            </a:r>
            <a:r>
              <a:rPr lang="zh-CN" altLang="en-US" sz="1600"/>
              <a:t>辛克莱于</a:t>
            </a:r>
            <a:r>
              <a:rPr lang="en-US" altLang="zh-CN" sz="1600"/>
              <a:t>2020</a:t>
            </a:r>
            <a:r>
              <a:rPr lang="zh-CN" altLang="en-US" sz="1600"/>
              <a:t>年在国际权威期刊《</a:t>
            </a:r>
            <a:r>
              <a:rPr lang="en-US" altLang="zh-CN" sz="1600"/>
              <a:t>Nature</a:t>
            </a:r>
            <a:r>
              <a:rPr lang="zh-CN" altLang="en-US" sz="1600"/>
              <a:t>》上发表了一篇精短的报告，被登上当期封面标题为</a:t>
            </a:r>
            <a:r>
              <a:rPr lang="en-US" altLang="zh-CN" sz="1600"/>
              <a:t>“</a:t>
            </a:r>
            <a:r>
              <a:rPr lang="zh-CN" altLang="en-US" sz="1600"/>
              <a:t>逆转时间</a:t>
            </a:r>
            <a:r>
              <a:rPr lang="en-US" altLang="zh-CN" sz="1600"/>
              <a:t>”</a:t>
            </a:r>
            <a:r>
              <a:rPr lang="zh-CN" altLang="en-US" sz="1600"/>
              <a:t>，斯坦福大学传奇神经生物学家也大为震撼感叹</a:t>
            </a:r>
            <a:r>
              <a:rPr lang="en-US" altLang="zh-CN" sz="1600"/>
              <a:t>“</a:t>
            </a:r>
            <a:r>
              <a:rPr lang="zh-CN" altLang="en-US" sz="1600"/>
              <a:t>人类抗衰就此进入新纪元</a:t>
            </a:r>
            <a:r>
              <a:rPr lang="en-US" altLang="zh-CN" sz="1600"/>
              <a:t>”</a:t>
            </a:r>
            <a:r>
              <a:rPr lang="zh-CN" altLang="en-US" sz="1600"/>
              <a:t>，大卫</a:t>
            </a:r>
            <a:r>
              <a:rPr lang="en-US" altLang="zh-CN" sz="1600"/>
              <a:t>·</a:t>
            </a:r>
            <a:r>
              <a:rPr lang="zh-CN" altLang="en-US" sz="1600"/>
              <a:t>辛克莱本人是狂热的抗衰实践者，他率先服用</a:t>
            </a:r>
            <a:r>
              <a:rPr lang="en-US" altLang="zh-CN" sz="1600"/>
              <a:t>NMN</a:t>
            </a:r>
            <a:r>
              <a:rPr lang="zh-CN" altLang="en-US" sz="1600"/>
              <a:t>并在采访中透露，</a:t>
            </a:r>
            <a:r>
              <a:rPr lang="en-US" altLang="zh-CN" sz="1600"/>
              <a:t>51</a:t>
            </a:r>
            <a:r>
              <a:rPr lang="zh-CN" altLang="en-US" sz="1600"/>
              <a:t>岁的他身体生理年龄仅有</a:t>
            </a:r>
            <a:r>
              <a:rPr lang="en-US" altLang="zh-CN" sz="1600"/>
              <a:t>31.4</a:t>
            </a:r>
            <a:r>
              <a:rPr lang="zh-CN" altLang="en-US" sz="1600"/>
              <a:t>岁。</a:t>
            </a:r>
            <a:endParaRPr lang="en-US" altLang="zh-CN" sz="1600"/>
          </a:p>
          <a:p>
            <a:r>
              <a:rPr lang="en-US" altLang="zh-CN" sz="1600"/>
              <a:t>       </a:t>
            </a:r>
            <a:r>
              <a:rPr lang="zh-CN" altLang="en-US" sz="1600"/>
              <a:t>近年来国际上关于</a:t>
            </a:r>
            <a:r>
              <a:rPr lang="en-US" altLang="zh-CN" sz="1600"/>
              <a:t>NMN</a:t>
            </a:r>
            <a:r>
              <a:rPr lang="zh-CN" altLang="en-US" sz="1600"/>
              <a:t>的研究更是有数百篇不胜枚举，让长寿不再是虚无缥缈的梦、寄托神明的无助祈祷，长寿是研究者们采摘下的果实是我们能够触碰的目标。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281" y="3060222"/>
            <a:ext cx="9092283" cy="738710"/>
            <a:chOff x="2912" y="5033"/>
            <a:chExt cx="14319" cy="1163"/>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en-US" altLang="zh-CN" sz="3200">
                  <a:solidFill>
                    <a:schemeClr val="bg1"/>
                  </a:solidFill>
                  <a:sym typeface="+mn-ea"/>
                </a:rPr>
                <a:t>NMN</a:t>
              </a:r>
              <a:r>
                <a:rPr lang="zh-CN" altLang="en-US" sz="3200">
                  <a:solidFill>
                    <a:schemeClr val="bg1"/>
                  </a:solidFill>
                  <a:sym typeface="+mn-ea"/>
                </a:rPr>
                <a:t>的长寿原理</a:t>
              </a:r>
              <a:endParaRPr lang="en-US" altLang="zh-CN" sz="3200">
                <a:solidFill>
                  <a:schemeClr val="bg1"/>
                </a:solidFill>
              </a:endParaRPr>
            </a:p>
            <a:p>
              <a:pPr marR="84455" algn="r">
                <a:lnSpc>
                  <a:spcPct val="100000"/>
                </a:lnSpc>
                <a:spcBef>
                  <a:spcPts val="1085"/>
                </a:spcBef>
              </a:pPr>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89"/>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1</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2130" y="251460"/>
            <a:ext cx="5140960" cy="460375"/>
          </a:xfrm>
          <a:prstGeom prst="rect">
            <a:avLst/>
          </a:prstGeom>
          <a:noFill/>
        </p:spPr>
        <p:txBody>
          <a:bodyPr wrap="square" rtlCol="0">
            <a:spAutoFit/>
          </a:bodyPr>
          <a:lstStyle/>
          <a:p>
            <a:r>
              <a:rPr lang="en-US" altLang="zh-CN" sz="2400">
                <a:solidFill>
                  <a:schemeClr val="tx1"/>
                </a:solidFill>
                <a:sym typeface="+mn-ea"/>
              </a:rPr>
              <a:t>NMN</a:t>
            </a:r>
            <a:r>
              <a:rPr lang="zh-CN" altLang="en-US" sz="2400">
                <a:solidFill>
                  <a:schemeClr val="tx1"/>
                </a:solidFill>
                <a:sym typeface="+mn-ea"/>
              </a:rPr>
              <a:t>长寿原理及背景</a:t>
            </a:r>
          </a:p>
        </p:txBody>
      </p:sp>
      <p:grpSp>
        <p:nvGrpSpPr>
          <p:cNvPr id="27" name="组合 26"/>
          <p:cNvGrpSpPr/>
          <p:nvPr/>
        </p:nvGrpSpPr>
        <p:grpSpPr>
          <a:xfrm>
            <a:off x="6132830" y="1419225"/>
            <a:ext cx="5833745" cy="3611880"/>
            <a:chOff x="9800" y="1202"/>
            <a:chExt cx="9187" cy="5688"/>
          </a:xfrm>
        </p:grpSpPr>
        <p:sp>
          <p:nvSpPr>
            <p:cNvPr id="5" name="等腰三角形 4"/>
            <p:cNvSpPr/>
            <p:nvPr/>
          </p:nvSpPr>
          <p:spPr>
            <a:xfrm rot="5400000">
              <a:off x="11329" y="3900"/>
              <a:ext cx="303" cy="27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3660000">
              <a:off x="14966" y="3390"/>
              <a:ext cx="303" cy="27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7940000" flipV="1">
              <a:off x="14986" y="4385"/>
              <a:ext cx="303" cy="27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800" y="3286"/>
              <a:ext cx="1500" cy="1498"/>
              <a:chOff x="9695" y="3286"/>
              <a:chExt cx="1500" cy="1498"/>
            </a:xfrm>
          </p:grpSpPr>
          <p:sp>
            <p:nvSpPr>
              <p:cNvPr id="6" name="椭圆 5"/>
              <p:cNvSpPr/>
              <p:nvPr/>
            </p:nvSpPr>
            <p:spPr>
              <a:xfrm>
                <a:off x="9695" y="3286"/>
                <a:ext cx="1500" cy="149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894" y="3769"/>
                <a:ext cx="1181" cy="580"/>
              </a:xfrm>
              <a:prstGeom prst="rect">
                <a:avLst/>
              </a:prstGeom>
              <a:noFill/>
            </p:spPr>
            <p:txBody>
              <a:bodyPr wrap="square" rtlCol="0">
                <a:spAutoFit/>
              </a:bodyPr>
              <a:lstStyle/>
              <a:p>
                <a:r>
                  <a:rPr lang="en-US" altLang="zh-CN">
                    <a:solidFill>
                      <a:schemeClr val="bg1"/>
                    </a:solidFill>
                    <a:cs typeface="+mn-lt"/>
                  </a:rPr>
                  <a:t>NMN</a:t>
                </a:r>
              </a:p>
            </p:txBody>
          </p:sp>
        </p:grpSp>
        <p:grpSp>
          <p:nvGrpSpPr>
            <p:cNvPr id="21" name="组合 20"/>
            <p:cNvGrpSpPr/>
            <p:nvPr/>
          </p:nvGrpSpPr>
          <p:grpSpPr>
            <a:xfrm>
              <a:off x="11706" y="3286"/>
              <a:ext cx="1673" cy="1498"/>
              <a:chOff x="11706" y="3286"/>
              <a:chExt cx="1673" cy="1498"/>
            </a:xfrm>
          </p:grpSpPr>
          <p:sp>
            <p:nvSpPr>
              <p:cNvPr id="7" name="椭圆 6"/>
              <p:cNvSpPr/>
              <p:nvPr/>
            </p:nvSpPr>
            <p:spPr>
              <a:xfrm>
                <a:off x="11706" y="3286"/>
                <a:ext cx="1500" cy="1499"/>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835" y="3769"/>
                <a:ext cx="1545" cy="580"/>
              </a:xfrm>
              <a:prstGeom prst="rect">
                <a:avLst/>
              </a:prstGeom>
              <a:noFill/>
            </p:spPr>
            <p:txBody>
              <a:bodyPr wrap="square" rtlCol="0">
                <a:spAutoFit/>
              </a:bodyPr>
              <a:lstStyle/>
              <a:p>
                <a:r>
                  <a:rPr lang="en-US" altLang="zh-CN">
                    <a:solidFill>
                      <a:schemeClr val="tx1"/>
                    </a:solidFill>
                    <a:cs typeface="+mn-lt"/>
                  </a:rPr>
                  <a:t>NAD+</a:t>
                </a:r>
              </a:p>
            </p:txBody>
          </p:sp>
        </p:grpSp>
        <p:grpSp>
          <p:nvGrpSpPr>
            <p:cNvPr id="17" name="组合 16"/>
            <p:cNvGrpSpPr/>
            <p:nvPr/>
          </p:nvGrpSpPr>
          <p:grpSpPr>
            <a:xfrm>
              <a:off x="15247" y="1202"/>
              <a:ext cx="3740" cy="5688"/>
              <a:chOff x="13657" y="1202"/>
              <a:chExt cx="3740" cy="5688"/>
            </a:xfrm>
          </p:grpSpPr>
          <p:sp>
            <p:nvSpPr>
              <p:cNvPr id="10" name="圆角矩形 9"/>
              <p:cNvSpPr/>
              <p:nvPr/>
            </p:nvSpPr>
            <p:spPr>
              <a:xfrm>
                <a:off x="13717" y="1202"/>
                <a:ext cx="3625" cy="25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3717" y="4322"/>
                <a:ext cx="3620" cy="25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64" y="1469"/>
                <a:ext cx="3733" cy="2034"/>
              </a:xfrm>
              <a:prstGeom prst="rect">
                <a:avLst/>
              </a:prstGeom>
              <a:noFill/>
            </p:spPr>
            <p:txBody>
              <a:bodyPr wrap="square" rtlCol="0">
                <a:spAutoFit/>
              </a:bodyPr>
              <a:lstStyle/>
              <a:p>
                <a:pPr algn="ctr"/>
                <a:r>
                  <a:rPr lang="zh-CN" altLang="en-US"/>
                  <a:t>线粒体</a:t>
                </a:r>
              </a:p>
              <a:p>
                <a:pPr algn="ctr"/>
                <a:endParaRPr lang="zh-CN" altLang="en-US"/>
              </a:p>
              <a:p>
                <a:pPr algn="ctr"/>
                <a:r>
                  <a:rPr lang="zh-CN" altLang="en-US" sz="1400"/>
                  <a:t>制造新细胞</a:t>
                </a:r>
              </a:p>
              <a:p>
                <a:pPr algn="ctr"/>
                <a:r>
                  <a:rPr lang="zh-CN" altLang="en-US" sz="1400"/>
                  <a:t>修复细胞</a:t>
                </a:r>
              </a:p>
              <a:p>
                <a:pPr algn="ctr"/>
                <a:r>
                  <a:rPr lang="zh-CN" altLang="en-US" sz="1400"/>
                  <a:t>提高基础代谢</a:t>
                </a:r>
              </a:p>
            </p:txBody>
          </p:sp>
          <p:sp>
            <p:nvSpPr>
              <p:cNvPr id="16" name="文本框 15"/>
              <p:cNvSpPr txBox="1"/>
              <p:nvPr/>
            </p:nvSpPr>
            <p:spPr>
              <a:xfrm>
                <a:off x="13657" y="4776"/>
                <a:ext cx="3733" cy="1695"/>
              </a:xfrm>
              <a:prstGeom prst="rect">
                <a:avLst/>
              </a:prstGeom>
              <a:noFill/>
            </p:spPr>
            <p:txBody>
              <a:bodyPr wrap="square" rtlCol="0">
                <a:spAutoFit/>
              </a:bodyPr>
              <a:lstStyle/>
              <a:p>
                <a:pPr algn="ctr"/>
                <a:r>
                  <a:rPr lang="zh-CN" altLang="en-US"/>
                  <a:t>染色体端粒（</a:t>
                </a:r>
                <a:r>
                  <a:rPr lang="en-US" altLang="zh-CN"/>
                  <a:t>DNA</a:t>
                </a:r>
                <a:r>
                  <a:rPr lang="zh-CN" altLang="en-US"/>
                  <a:t>）</a:t>
                </a:r>
              </a:p>
              <a:p>
                <a:pPr algn="ctr"/>
                <a:endParaRPr lang="zh-CN" altLang="en-US"/>
              </a:p>
              <a:p>
                <a:pPr algn="ctr"/>
                <a:r>
                  <a:rPr lang="zh-CN" altLang="en-US" sz="1400"/>
                  <a:t>反复进行细胞分裂</a:t>
                </a:r>
              </a:p>
              <a:p>
                <a:pPr algn="ctr"/>
                <a:r>
                  <a:rPr lang="zh-CN" altLang="en-US" sz="1400"/>
                  <a:t>延长寿命</a:t>
                </a:r>
              </a:p>
            </p:txBody>
          </p:sp>
        </p:grpSp>
        <p:sp>
          <p:nvSpPr>
            <p:cNvPr id="18" name="椭圆 17"/>
            <p:cNvSpPr/>
            <p:nvPr/>
          </p:nvSpPr>
          <p:spPr>
            <a:xfrm>
              <a:off x="13587" y="3286"/>
              <a:ext cx="1500" cy="1499"/>
            </a:xfrm>
            <a:prstGeom prst="ellipse">
              <a:avLst/>
            </a:prstGeom>
            <a:noFill/>
            <a:ln>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13253" y="3888"/>
              <a:ext cx="303" cy="27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512" y="3782"/>
              <a:ext cx="1656" cy="483"/>
            </a:xfrm>
            <a:prstGeom prst="rect">
              <a:avLst/>
            </a:prstGeom>
            <a:noFill/>
          </p:spPr>
          <p:txBody>
            <a:bodyPr wrap="square" rtlCol="0">
              <a:spAutoFit/>
            </a:bodyPr>
            <a:lstStyle/>
            <a:p>
              <a:r>
                <a:rPr sz="1400" dirty="0">
                  <a:ea typeface="宋体" panose="02010600030101010101" pitchFamily="2" charset="-122"/>
                  <a:cs typeface="+mn-lt"/>
                  <a:sym typeface="+mn-ea"/>
                </a:rPr>
                <a:t>Sirtuin</a:t>
              </a:r>
              <a:r>
                <a:rPr lang="zh-CN" sz="1400" dirty="0">
                  <a:ea typeface="宋体" panose="02010600030101010101" pitchFamily="2" charset="-122"/>
                  <a:cs typeface="+mn-lt"/>
                  <a:sym typeface="+mn-ea"/>
                </a:rPr>
                <a:t>基因</a:t>
              </a:r>
            </a:p>
          </p:txBody>
        </p:sp>
        <p:sp>
          <p:nvSpPr>
            <p:cNvPr id="23" name="文本框 22"/>
            <p:cNvSpPr txBox="1"/>
            <p:nvPr/>
          </p:nvSpPr>
          <p:spPr>
            <a:xfrm>
              <a:off x="11219" y="4229"/>
              <a:ext cx="383" cy="725"/>
            </a:xfrm>
            <a:prstGeom prst="rect">
              <a:avLst/>
            </a:prstGeom>
            <a:noFill/>
          </p:spPr>
          <p:txBody>
            <a:bodyPr wrap="square" rtlCol="0">
              <a:spAutoFit/>
            </a:bodyPr>
            <a:lstStyle/>
            <a:p>
              <a:r>
                <a:rPr lang="zh-CN" altLang="en-US" sz="1200"/>
                <a:t>生成</a:t>
              </a:r>
            </a:p>
          </p:txBody>
        </p:sp>
        <p:sp>
          <p:nvSpPr>
            <p:cNvPr id="24" name="文本框 23"/>
            <p:cNvSpPr txBox="1"/>
            <p:nvPr/>
          </p:nvSpPr>
          <p:spPr>
            <a:xfrm>
              <a:off x="13112" y="4084"/>
              <a:ext cx="383" cy="1016"/>
            </a:xfrm>
            <a:prstGeom prst="rect">
              <a:avLst/>
            </a:prstGeom>
            <a:noFill/>
          </p:spPr>
          <p:txBody>
            <a:bodyPr wrap="square" rtlCol="0">
              <a:spAutoFit/>
            </a:bodyPr>
            <a:lstStyle/>
            <a:p>
              <a:r>
                <a:rPr lang="zh-CN" altLang="en-US" sz="1200"/>
                <a:t>活性化</a:t>
              </a:r>
            </a:p>
          </p:txBody>
        </p:sp>
        <p:sp>
          <p:nvSpPr>
            <p:cNvPr id="25" name="文本框 24"/>
            <p:cNvSpPr txBox="1"/>
            <p:nvPr/>
          </p:nvSpPr>
          <p:spPr>
            <a:xfrm>
              <a:off x="14541" y="3028"/>
              <a:ext cx="910" cy="434"/>
            </a:xfrm>
            <a:prstGeom prst="rect">
              <a:avLst/>
            </a:prstGeom>
            <a:noFill/>
          </p:spPr>
          <p:txBody>
            <a:bodyPr wrap="square" rtlCol="0">
              <a:spAutoFit/>
            </a:bodyPr>
            <a:lstStyle/>
            <a:p>
              <a:r>
                <a:rPr lang="zh-CN" altLang="en-US" sz="1200"/>
                <a:t>保护</a:t>
              </a:r>
            </a:p>
          </p:txBody>
        </p:sp>
        <p:sp>
          <p:nvSpPr>
            <p:cNvPr id="26" name="文本框 25"/>
            <p:cNvSpPr txBox="1"/>
            <p:nvPr/>
          </p:nvSpPr>
          <p:spPr>
            <a:xfrm>
              <a:off x="14541" y="4595"/>
              <a:ext cx="910" cy="434"/>
            </a:xfrm>
            <a:prstGeom prst="rect">
              <a:avLst/>
            </a:prstGeom>
            <a:noFill/>
          </p:spPr>
          <p:txBody>
            <a:bodyPr wrap="square" rtlCol="0">
              <a:spAutoFit/>
            </a:bodyPr>
            <a:lstStyle/>
            <a:p>
              <a:r>
                <a:rPr lang="zh-CN" altLang="en-US" sz="1200"/>
                <a:t>保护</a:t>
              </a:r>
            </a:p>
          </p:txBody>
        </p:sp>
      </p:grpSp>
      <p:sp>
        <p:nvSpPr>
          <p:cNvPr id="14" name="文本框 13"/>
          <p:cNvSpPr txBox="1"/>
          <p:nvPr/>
        </p:nvSpPr>
        <p:spPr>
          <a:xfrm>
            <a:off x="7586980" y="4304665"/>
            <a:ext cx="1954530" cy="275590"/>
          </a:xfrm>
          <a:prstGeom prst="rect">
            <a:avLst/>
          </a:prstGeom>
          <a:noFill/>
        </p:spPr>
        <p:txBody>
          <a:bodyPr wrap="square" rtlCol="0">
            <a:spAutoFit/>
          </a:bodyPr>
          <a:lstStyle/>
          <a:p>
            <a:r>
              <a:rPr lang="en-US" sz="1200"/>
              <a:t>NMN</a:t>
            </a:r>
            <a:r>
              <a:rPr lang="zh-CN" altLang="en-US" sz="1200"/>
              <a:t>实现抗衰的工作流程</a:t>
            </a:r>
          </a:p>
        </p:txBody>
      </p:sp>
      <p:sp>
        <p:nvSpPr>
          <p:cNvPr id="28" name="文本框 27"/>
          <p:cNvSpPr txBox="1"/>
          <p:nvPr/>
        </p:nvSpPr>
        <p:spPr>
          <a:xfrm>
            <a:off x="827405" y="1724660"/>
            <a:ext cx="5061585" cy="3415030"/>
          </a:xfrm>
          <a:prstGeom prst="rect">
            <a:avLst/>
          </a:prstGeom>
          <a:noFill/>
        </p:spPr>
        <p:txBody>
          <a:bodyPr wrap="square" rtlCol="0">
            <a:spAutoFit/>
          </a:bodyPr>
          <a:lstStyle/>
          <a:p>
            <a:r>
              <a:rPr lang="en-US" altLang="zh-CN"/>
              <a:t>       NMN</a:t>
            </a:r>
            <a:r>
              <a:rPr lang="zh-CN" altLang="en-US"/>
              <a:t>可以有效生成</a:t>
            </a:r>
            <a:r>
              <a:rPr lang="en-US" altLang="zh-CN"/>
              <a:t>NAD+</a:t>
            </a:r>
            <a:r>
              <a:rPr lang="zh-CN" altLang="en-US"/>
              <a:t>，活性化后参与人体一半以上的代谢活动进行细胞分裂、更新、修复工作，</a:t>
            </a:r>
            <a:r>
              <a:rPr lang="en-US" altLang="zh-CN"/>
              <a:t>NMN</a:t>
            </a:r>
            <a:r>
              <a:rPr lang="zh-CN" altLang="en-US"/>
              <a:t>就是能够补充大量</a:t>
            </a:r>
            <a:r>
              <a:rPr lang="en-US" altLang="zh-CN"/>
              <a:t>NAD+</a:t>
            </a:r>
            <a:r>
              <a:rPr lang="zh-CN" altLang="en-US"/>
              <a:t>的口服干细胞。</a:t>
            </a:r>
          </a:p>
          <a:p>
            <a:endParaRPr lang="en-US" altLang="zh-CN">
              <a:sym typeface="+mn-ea"/>
            </a:endParaRPr>
          </a:p>
          <a:p>
            <a:r>
              <a:rPr lang="en-US" altLang="zh-CN">
                <a:sym typeface="+mn-ea"/>
              </a:rPr>
              <a:t>       2013年,华盛顿大学研究组发现NAD+显著延长小鼠的寿命</a:t>
            </a:r>
            <a:r>
              <a:rPr lang="zh-CN" altLang="en-US">
                <a:sym typeface="+mn-ea"/>
              </a:rPr>
              <a:t>、</a:t>
            </a:r>
            <a:r>
              <a:rPr lang="en-US" altLang="zh-CN">
                <a:sym typeface="+mn-ea"/>
              </a:rPr>
              <a:t>哈佛大学研究团队</a:t>
            </a:r>
            <a:r>
              <a:rPr lang="zh-CN" altLang="en-US">
                <a:sym typeface="+mn-ea"/>
              </a:rPr>
              <a:t>试验得出</a:t>
            </a:r>
            <a:r>
              <a:rPr lang="en-US" altLang="zh-CN">
                <a:sym typeface="+mn-ea"/>
              </a:rPr>
              <a:t>NMN</a:t>
            </a:r>
            <a:r>
              <a:rPr lang="zh-CN" altLang="en-US">
                <a:sym typeface="+mn-ea"/>
              </a:rPr>
              <a:t>使小鼠身体机能重返年轻态实现逆转。哈佛大学的大卫·辛克莱在顶级科研期刊《</a:t>
            </a:r>
            <a:r>
              <a:rPr lang="en-US" altLang="zh-CN">
                <a:sym typeface="+mn-ea"/>
              </a:rPr>
              <a:t>Aging》上发文，</a:t>
            </a:r>
            <a:r>
              <a:rPr lang="zh-CN" altLang="en-US">
                <a:sym typeface="+mn-ea"/>
              </a:rPr>
              <a:t>称</a:t>
            </a:r>
            <a:r>
              <a:rPr lang="en-US" altLang="zh-CN">
                <a:sym typeface="+mn-ea"/>
              </a:rPr>
              <a:t>NMN“多多益善”。</a:t>
            </a:r>
          </a:p>
          <a:p>
            <a:r>
              <a:rPr lang="en-US" altLang="zh-CN">
                <a:sym typeface="+mn-ea"/>
              </a:rPr>
              <a:t>        </a:t>
            </a:r>
            <a:r>
              <a:rPr lang="zh-CN" altLang="en-US">
                <a:sym typeface="+mn-ea"/>
              </a:rPr>
              <a:t>许多世界著名的政界商界领袖都在长期服用</a:t>
            </a:r>
            <a:r>
              <a:rPr lang="en-US" altLang="zh-CN">
                <a:sym typeface="+mn-ea"/>
              </a:rPr>
              <a:t>NMN</a:t>
            </a:r>
            <a:r>
              <a:rPr lang="zh-CN" altLang="en-US">
                <a:sym typeface="+mn-ea"/>
              </a:rPr>
              <a:t>，且都有显著的效果与收获。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4735" y="1909445"/>
            <a:ext cx="5094605" cy="3046095"/>
          </a:xfrm>
          <a:prstGeom prst="rect">
            <a:avLst/>
          </a:prstGeom>
          <a:noFill/>
        </p:spPr>
        <p:txBody>
          <a:bodyPr wrap="square" rtlCol="0" anchor="t">
            <a:spAutoFit/>
          </a:bodyPr>
          <a:lstStyle/>
          <a:p>
            <a:r>
              <a:rPr lang="en-US" altLang="zh-CN" sz="1600"/>
              <a:t>       </a:t>
            </a:r>
            <a:r>
              <a:rPr lang="zh-CN" altLang="en-US" sz="1600"/>
              <a:t>目</a:t>
            </a:r>
            <a:r>
              <a:rPr lang="en-US" altLang="zh-CN" sz="1600"/>
              <a:t>前经过⼤量实验</a:t>
            </a:r>
            <a:r>
              <a:rPr lang="zh-CN" altLang="en-US" sz="1600"/>
              <a:t>与已发表</a:t>
            </a:r>
            <a:r>
              <a:rPr lang="zh-CN" altLang="en-US" sz="1600">
                <a:sym typeface="+mn-ea"/>
              </a:rPr>
              <a:t>论文期刊</a:t>
            </a:r>
            <a:r>
              <a:rPr lang="en-US" altLang="zh-CN" sz="1600"/>
              <a:t>能够确定NMN</a:t>
            </a:r>
            <a:r>
              <a:rPr lang="zh-CN" altLang="en-US" sz="1600"/>
              <a:t>有以下作用：</a:t>
            </a:r>
            <a:endParaRPr lang="en-US" altLang="zh-CN" sz="1600"/>
          </a:p>
          <a:p>
            <a:r>
              <a:rPr lang="en-US" altLang="zh-CN" sz="1600"/>
              <a:t>        </a:t>
            </a:r>
            <a:r>
              <a:rPr lang="zh-CN" altLang="en-US" sz="1600">
                <a:sym typeface="+mn-ea"/>
              </a:rPr>
              <a:t>逆转肌肉的衰老、增加激素表达、增加造血干细胞活性、减缓骨流失、逆转血管衰老、改善睡眠、修复DNA、增强免疫力、解酒护肝、改善抑郁行为等等。</a:t>
            </a:r>
          </a:p>
          <a:p>
            <a:endParaRPr lang="zh-CN" altLang="en-US" sz="1600">
              <a:sym typeface="+mn-ea"/>
            </a:endParaRPr>
          </a:p>
          <a:p>
            <a:endParaRPr lang="en-US" altLang="zh-CN" sz="1600"/>
          </a:p>
          <a:p>
            <a:r>
              <a:rPr lang="en-US" altLang="zh-CN" sz="1600"/>
              <a:t>       NAD+</a:t>
            </a:r>
            <a:r>
              <a:rPr lang="zh-CN" altLang="en-US" sz="1600"/>
              <a:t>本身存在与体内，</a:t>
            </a:r>
            <a:r>
              <a:rPr lang="en-US" altLang="zh-CN" sz="1600"/>
              <a:t>当然在</a:t>
            </a:r>
            <a:r>
              <a:rPr lang="zh-CN" altLang="en-US" sz="1600"/>
              <a:t>日</a:t>
            </a:r>
            <a:r>
              <a:rPr lang="en-US" altLang="zh-CN" sz="1600"/>
              <a:t>常的健康</a:t>
            </a:r>
            <a:r>
              <a:rPr lang="zh-CN" altLang="en-US" sz="1600"/>
              <a:t>食</a:t>
            </a:r>
            <a:r>
              <a:rPr lang="en-US" altLang="zh-CN" sz="1600"/>
              <a:t>物中也含有微量的NAD+，但由于太过微量完全</a:t>
            </a:r>
            <a:r>
              <a:rPr lang="zh-CN" altLang="en-US" sz="1600"/>
              <a:t>无</a:t>
            </a:r>
            <a:r>
              <a:rPr lang="en-US" altLang="zh-CN" sz="1600"/>
              <a:t>法满</a:t>
            </a:r>
            <a:r>
              <a:rPr lang="zh-CN" altLang="en-US" sz="1600"/>
              <a:t>足</a:t>
            </a:r>
            <a:r>
              <a:rPr lang="en-US" altLang="zh-CN" sz="1600"/>
              <a:t>45-65岁成⼈想要利</a:t>
            </a:r>
            <a:r>
              <a:rPr lang="zh-CN" altLang="en-US" sz="1600"/>
              <a:t>用</a:t>
            </a:r>
            <a:r>
              <a:rPr lang="en-US" altLang="zh-CN" sz="1600"/>
              <a:t>其抗衰</a:t>
            </a:r>
            <a:r>
              <a:rPr lang="zh-CN" altLang="en-US" sz="1600"/>
              <a:t>老</a:t>
            </a:r>
            <a:r>
              <a:rPr lang="en-US" altLang="zh-CN" sz="1600"/>
              <a:t>的需求，</a:t>
            </a:r>
            <a:r>
              <a:rPr lang="zh-CN" altLang="en-US" sz="1600"/>
              <a:t>而体内的</a:t>
            </a:r>
            <a:r>
              <a:rPr lang="en-US" altLang="zh-CN" sz="1600"/>
              <a:t>NAD+</a:t>
            </a:r>
            <a:r>
              <a:rPr lang="zh-CN" altLang="en-US" sz="1600"/>
              <a:t>不断减少，</a:t>
            </a:r>
            <a:r>
              <a:rPr lang="en-US" altLang="zh-CN" sz="1600"/>
              <a:t>所以我们需要服</a:t>
            </a:r>
            <a:r>
              <a:rPr lang="zh-CN" altLang="en-US" sz="1600"/>
              <a:t>用</a:t>
            </a:r>
            <a:r>
              <a:rPr lang="en-US" altLang="zh-CN" sz="1600"/>
              <a:t>纯度⾜够</a:t>
            </a:r>
            <a:r>
              <a:rPr lang="zh-CN" altLang="en-US" sz="1600"/>
              <a:t>高</a:t>
            </a:r>
            <a:r>
              <a:rPr lang="en-US" altLang="zh-CN" sz="1600"/>
              <a:t>的NMN产品，实现摄</a:t>
            </a:r>
            <a:r>
              <a:rPr lang="zh-CN" altLang="en-US" sz="1600"/>
              <a:t>入足</a:t>
            </a:r>
            <a:r>
              <a:rPr lang="en-US" altLang="zh-CN" sz="1600"/>
              <a:t>量的 NAD+</a:t>
            </a:r>
            <a:r>
              <a:rPr lang="zh-CN" altLang="en-US" sz="1600"/>
              <a:t>。</a:t>
            </a:r>
          </a:p>
        </p:txBody>
      </p:sp>
      <p:sp>
        <p:nvSpPr>
          <p:cNvPr id="6" name="文本框 5"/>
          <p:cNvSpPr txBox="1"/>
          <p:nvPr/>
        </p:nvSpPr>
        <p:spPr>
          <a:xfrm>
            <a:off x="542290" y="281940"/>
            <a:ext cx="5140960" cy="460375"/>
          </a:xfrm>
          <a:prstGeom prst="rect">
            <a:avLst/>
          </a:prstGeom>
          <a:noFill/>
        </p:spPr>
        <p:txBody>
          <a:bodyPr wrap="square" rtlCol="0">
            <a:spAutoFit/>
          </a:bodyPr>
          <a:lstStyle/>
          <a:p>
            <a:r>
              <a:rPr lang="en-US" altLang="zh-CN" sz="2400">
                <a:solidFill>
                  <a:schemeClr val="tx1"/>
                </a:solidFill>
                <a:sym typeface="+mn-ea"/>
              </a:rPr>
              <a:t>NMN</a:t>
            </a:r>
            <a:r>
              <a:rPr lang="zh-CN" altLang="en-US" sz="2400">
                <a:solidFill>
                  <a:schemeClr val="tx1"/>
                </a:solidFill>
                <a:sym typeface="+mn-ea"/>
              </a:rPr>
              <a:t>的效果</a:t>
            </a:r>
          </a:p>
        </p:txBody>
      </p:sp>
      <p:graphicFrame>
        <p:nvGraphicFramePr>
          <p:cNvPr id="7" name="表格 6"/>
          <p:cNvGraphicFramePr/>
          <p:nvPr>
            <p:custDataLst>
              <p:tags r:id="rId1"/>
            </p:custDataLst>
          </p:nvPr>
        </p:nvGraphicFramePr>
        <p:xfrm>
          <a:off x="6708775" y="1464945"/>
          <a:ext cx="4682490" cy="3688080"/>
        </p:xfrm>
        <a:graphic>
          <a:graphicData uri="http://schemas.openxmlformats.org/drawingml/2006/table">
            <a:tbl>
              <a:tblPr firstRow="1" bandRow="1">
                <a:tableStyleId>{5C22544A-7EE6-4342-B048-85BDC9FD1C3A}</a:tableStyleId>
              </a:tblPr>
              <a:tblGrid>
                <a:gridCol w="1022350">
                  <a:extLst>
                    <a:ext uri="{9D8B030D-6E8A-4147-A177-3AD203B41FA5}">
                      <a16:colId xmlns:a16="http://schemas.microsoft.com/office/drawing/2014/main" val="20000"/>
                    </a:ext>
                  </a:extLst>
                </a:gridCol>
                <a:gridCol w="171386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tblGrid>
              <a:tr h="335280">
                <a:tc>
                  <a:txBody>
                    <a:bodyPr/>
                    <a:lstStyle/>
                    <a:p>
                      <a:pPr algn="ctr">
                        <a:buNone/>
                      </a:pPr>
                      <a:r>
                        <a:rPr lang="zh-CN" altLang="en-US" sz="1600"/>
                        <a:t>食物类型</a:t>
                      </a:r>
                    </a:p>
                  </a:txBody>
                  <a:tcPr/>
                </a:tc>
                <a:tc>
                  <a:txBody>
                    <a:bodyPr/>
                    <a:lstStyle/>
                    <a:p>
                      <a:pPr algn="ctr">
                        <a:buNone/>
                      </a:pPr>
                      <a:r>
                        <a:rPr lang="zh-CN" altLang="en-US" sz="1600"/>
                        <a:t>名称</a:t>
                      </a:r>
                    </a:p>
                  </a:txBody>
                  <a:tcPr/>
                </a:tc>
                <a:tc>
                  <a:txBody>
                    <a:bodyPr/>
                    <a:lstStyle/>
                    <a:p>
                      <a:pPr algn="ctr">
                        <a:buNone/>
                      </a:pPr>
                      <a:r>
                        <a:rPr lang="zh-CN" altLang="en-US" sz="1600"/>
                        <a:t>毫克</a:t>
                      </a:r>
                      <a:r>
                        <a:rPr lang="en-US" altLang="zh-CN" sz="1600"/>
                        <a:t>/100g</a:t>
                      </a:r>
                      <a:r>
                        <a:rPr lang="zh-CN" altLang="en-US" sz="1600"/>
                        <a:t>食物</a:t>
                      </a:r>
                    </a:p>
                  </a:txBody>
                  <a:tcPr/>
                </a:tc>
                <a:extLst>
                  <a:ext uri="{0D108BD9-81ED-4DB2-BD59-A6C34878D82A}">
                    <a16:rowId xmlns:a16="http://schemas.microsoft.com/office/drawing/2014/main" val="10000"/>
                  </a:ext>
                </a:extLst>
              </a:tr>
              <a:tr h="335280">
                <a:tc>
                  <a:txBody>
                    <a:bodyPr/>
                    <a:lstStyle/>
                    <a:p>
                      <a:pPr algn="ctr">
                        <a:buNone/>
                      </a:pPr>
                      <a:r>
                        <a:rPr lang="zh-CN" altLang="en-US" sz="1600"/>
                        <a:t>蔬菜</a:t>
                      </a:r>
                    </a:p>
                  </a:txBody>
                  <a:tcPr/>
                </a:tc>
                <a:tc>
                  <a:txBody>
                    <a:bodyPr/>
                    <a:lstStyle/>
                    <a:p>
                      <a:pPr algn="ctr">
                        <a:buNone/>
                      </a:pPr>
                      <a:r>
                        <a:rPr lang="zh-CN" altLang="en-US" sz="1600"/>
                        <a:t>毛豆</a:t>
                      </a:r>
                    </a:p>
                  </a:txBody>
                  <a:tcPr/>
                </a:tc>
                <a:tc>
                  <a:txBody>
                    <a:bodyPr/>
                    <a:lstStyle/>
                    <a:p>
                      <a:pPr algn="ctr">
                        <a:buNone/>
                      </a:pPr>
                      <a:r>
                        <a:rPr lang="en-US" altLang="zh-CN" sz="1600"/>
                        <a:t>0.47-1.18</a:t>
                      </a:r>
                    </a:p>
                  </a:txBody>
                  <a:tcPr/>
                </a:tc>
                <a:extLst>
                  <a:ext uri="{0D108BD9-81ED-4DB2-BD59-A6C34878D82A}">
                    <a16:rowId xmlns:a16="http://schemas.microsoft.com/office/drawing/2014/main" val="10001"/>
                  </a:ext>
                </a:extLst>
              </a:tr>
              <a:tr h="335280">
                <a:tc>
                  <a:txBody>
                    <a:bodyPr/>
                    <a:lstStyle/>
                    <a:p>
                      <a:pPr algn="ctr">
                        <a:buNone/>
                      </a:pPr>
                      <a:r>
                        <a:rPr lang="zh-CN" altLang="en-US" sz="1600"/>
                        <a:t>蔬菜</a:t>
                      </a:r>
                    </a:p>
                  </a:txBody>
                  <a:tcPr/>
                </a:tc>
                <a:tc>
                  <a:txBody>
                    <a:bodyPr/>
                    <a:lstStyle/>
                    <a:p>
                      <a:pPr algn="ctr">
                        <a:buNone/>
                      </a:pPr>
                      <a:r>
                        <a:rPr lang="zh-CN" altLang="en-US" sz="1600"/>
                        <a:t>西兰花</a:t>
                      </a:r>
                    </a:p>
                  </a:txBody>
                  <a:tcPr/>
                </a:tc>
                <a:tc>
                  <a:txBody>
                    <a:bodyPr/>
                    <a:lstStyle/>
                    <a:p>
                      <a:pPr algn="ctr">
                        <a:buNone/>
                      </a:pPr>
                      <a:r>
                        <a:rPr lang="en-US" altLang="zh-CN" sz="1600"/>
                        <a:t>0.25-1.12</a:t>
                      </a:r>
                    </a:p>
                  </a:txBody>
                  <a:tcPr/>
                </a:tc>
                <a:extLst>
                  <a:ext uri="{0D108BD9-81ED-4DB2-BD59-A6C34878D82A}">
                    <a16:rowId xmlns:a16="http://schemas.microsoft.com/office/drawing/2014/main" val="10002"/>
                  </a:ext>
                </a:extLst>
              </a:tr>
              <a:tr h="335280">
                <a:tc>
                  <a:txBody>
                    <a:bodyPr/>
                    <a:lstStyle/>
                    <a:p>
                      <a:pPr algn="ctr">
                        <a:buNone/>
                      </a:pPr>
                      <a:r>
                        <a:rPr lang="zh-CN" altLang="en-US" sz="1600"/>
                        <a:t>蔬菜</a:t>
                      </a:r>
                    </a:p>
                  </a:txBody>
                  <a:tcPr/>
                </a:tc>
                <a:tc>
                  <a:txBody>
                    <a:bodyPr/>
                    <a:lstStyle/>
                    <a:p>
                      <a:pPr algn="ctr">
                        <a:buNone/>
                      </a:pPr>
                      <a:r>
                        <a:rPr lang="zh-CN" altLang="en-US" sz="1600"/>
                        <a:t>黄瓜种子</a:t>
                      </a:r>
                    </a:p>
                  </a:txBody>
                  <a:tcPr/>
                </a:tc>
                <a:tc>
                  <a:txBody>
                    <a:bodyPr/>
                    <a:lstStyle/>
                    <a:p>
                      <a:pPr algn="ctr">
                        <a:buNone/>
                      </a:pPr>
                      <a:r>
                        <a:rPr lang="en-US" altLang="zh-CN" sz="1600"/>
                        <a:t>0.56</a:t>
                      </a:r>
                    </a:p>
                  </a:txBody>
                  <a:tcPr/>
                </a:tc>
                <a:extLst>
                  <a:ext uri="{0D108BD9-81ED-4DB2-BD59-A6C34878D82A}">
                    <a16:rowId xmlns:a16="http://schemas.microsoft.com/office/drawing/2014/main" val="10003"/>
                  </a:ext>
                </a:extLst>
              </a:tr>
              <a:tr h="335280">
                <a:tc>
                  <a:txBody>
                    <a:bodyPr/>
                    <a:lstStyle/>
                    <a:p>
                      <a:pPr algn="ctr">
                        <a:buNone/>
                      </a:pPr>
                      <a:r>
                        <a:rPr lang="zh-CN" altLang="en-US" sz="1600"/>
                        <a:t>蔬菜</a:t>
                      </a:r>
                    </a:p>
                  </a:txBody>
                  <a:tcPr/>
                </a:tc>
                <a:tc>
                  <a:txBody>
                    <a:bodyPr/>
                    <a:lstStyle/>
                    <a:p>
                      <a:pPr algn="ctr">
                        <a:buNone/>
                      </a:pPr>
                      <a:r>
                        <a:rPr lang="zh-CN" altLang="en-US" sz="1600"/>
                        <a:t>黄瓜皮</a:t>
                      </a:r>
                    </a:p>
                  </a:txBody>
                  <a:tcPr/>
                </a:tc>
                <a:tc>
                  <a:txBody>
                    <a:bodyPr/>
                    <a:lstStyle/>
                    <a:p>
                      <a:pPr algn="ctr">
                        <a:buNone/>
                      </a:pPr>
                      <a:r>
                        <a:rPr lang="en-US" altLang="zh-CN" sz="1600"/>
                        <a:t>0.65</a:t>
                      </a:r>
                    </a:p>
                  </a:txBody>
                  <a:tcPr/>
                </a:tc>
                <a:extLst>
                  <a:ext uri="{0D108BD9-81ED-4DB2-BD59-A6C34878D82A}">
                    <a16:rowId xmlns:a16="http://schemas.microsoft.com/office/drawing/2014/main" val="10004"/>
                  </a:ext>
                </a:extLst>
              </a:tr>
              <a:tr h="335280">
                <a:tc>
                  <a:txBody>
                    <a:bodyPr/>
                    <a:lstStyle/>
                    <a:p>
                      <a:pPr algn="ctr">
                        <a:buNone/>
                      </a:pPr>
                      <a:r>
                        <a:rPr lang="zh-CN" altLang="en-US" sz="1600"/>
                        <a:t>蔬菜</a:t>
                      </a:r>
                    </a:p>
                  </a:txBody>
                  <a:tcPr/>
                </a:tc>
                <a:tc>
                  <a:txBody>
                    <a:bodyPr/>
                    <a:lstStyle/>
                    <a:p>
                      <a:pPr algn="ctr">
                        <a:buNone/>
                      </a:pPr>
                      <a:r>
                        <a:rPr lang="zh-CN" altLang="en-US" sz="1600"/>
                        <a:t>卷心菜</a:t>
                      </a:r>
                    </a:p>
                  </a:txBody>
                  <a:tcPr/>
                </a:tc>
                <a:tc>
                  <a:txBody>
                    <a:bodyPr/>
                    <a:lstStyle/>
                    <a:p>
                      <a:pPr algn="ctr">
                        <a:buNone/>
                      </a:pPr>
                      <a:r>
                        <a:rPr lang="en-US" altLang="zh-CN" sz="1600"/>
                        <a:t>0.0-0.09</a:t>
                      </a:r>
                    </a:p>
                  </a:txBody>
                  <a:tcPr/>
                </a:tc>
                <a:extLst>
                  <a:ext uri="{0D108BD9-81ED-4DB2-BD59-A6C34878D82A}">
                    <a16:rowId xmlns:a16="http://schemas.microsoft.com/office/drawing/2014/main" val="10005"/>
                  </a:ext>
                </a:extLst>
              </a:tr>
              <a:tr h="335280">
                <a:tc>
                  <a:txBody>
                    <a:bodyPr/>
                    <a:lstStyle/>
                    <a:p>
                      <a:pPr algn="ctr">
                        <a:buNone/>
                      </a:pPr>
                      <a:r>
                        <a:rPr lang="zh-CN" altLang="en-US" sz="1600"/>
                        <a:t>水果</a:t>
                      </a:r>
                    </a:p>
                  </a:txBody>
                  <a:tcPr/>
                </a:tc>
                <a:tc>
                  <a:txBody>
                    <a:bodyPr/>
                    <a:lstStyle/>
                    <a:p>
                      <a:pPr algn="ctr">
                        <a:buNone/>
                      </a:pPr>
                      <a:r>
                        <a:rPr lang="zh-CN" altLang="en-US" sz="1600"/>
                        <a:t>鳄梨</a:t>
                      </a:r>
                    </a:p>
                  </a:txBody>
                  <a:tcPr/>
                </a:tc>
                <a:tc>
                  <a:txBody>
                    <a:bodyPr/>
                    <a:lstStyle/>
                    <a:p>
                      <a:pPr algn="ctr">
                        <a:buNone/>
                      </a:pPr>
                      <a:r>
                        <a:rPr lang="en-US" altLang="zh-CN" sz="1600"/>
                        <a:t>0.36-1.06</a:t>
                      </a:r>
                    </a:p>
                  </a:txBody>
                  <a:tcPr/>
                </a:tc>
                <a:extLst>
                  <a:ext uri="{0D108BD9-81ED-4DB2-BD59-A6C34878D82A}">
                    <a16:rowId xmlns:a16="http://schemas.microsoft.com/office/drawing/2014/main" val="10006"/>
                  </a:ext>
                </a:extLst>
              </a:tr>
              <a:tr h="335280">
                <a:tc>
                  <a:txBody>
                    <a:bodyPr/>
                    <a:lstStyle/>
                    <a:p>
                      <a:pPr algn="ctr">
                        <a:buNone/>
                      </a:pPr>
                      <a:r>
                        <a:rPr lang="zh-CN" altLang="en-US" sz="1600"/>
                        <a:t>水果</a:t>
                      </a:r>
                    </a:p>
                  </a:txBody>
                  <a:tcPr/>
                </a:tc>
                <a:tc>
                  <a:txBody>
                    <a:bodyPr/>
                    <a:lstStyle/>
                    <a:p>
                      <a:pPr algn="ctr">
                        <a:buNone/>
                      </a:pPr>
                      <a:r>
                        <a:rPr lang="zh-CN" altLang="en-US" sz="1600"/>
                        <a:t>番茄</a:t>
                      </a:r>
                    </a:p>
                  </a:txBody>
                  <a:tcPr/>
                </a:tc>
                <a:tc>
                  <a:txBody>
                    <a:bodyPr/>
                    <a:lstStyle/>
                    <a:p>
                      <a:pPr algn="ctr">
                        <a:buNone/>
                      </a:pPr>
                      <a:r>
                        <a:rPr lang="en-US" altLang="zh-CN" sz="1600"/>
                        <a:t>0.26-0.30</a:t>
                      </a:r>
                    </a:p>
                  </a:txBody>
                  <a:tcPr/>
                </a:tc>
                <a:extLst>
                  <a:ext uri="{0D108BD9-81ED-4DB2-BD59-A6C34878D82A}">
                    <a16:rowId xmlns:a16="http://schemas.microsoft.com/office/drawing/2014/main" val="10007"/>
                  </a:ext>
                </a:extLst>
              </a:tr>
              <a:tr h="335280">
                <a:tc>
                  <a:txBody>
                    <a:bodyPr/>
                    <a:lstStyle/>
                    <a:p>
                      <a:pPr algn="ctr">
                        <a:buNone/>
                      </a:pPr>
                      <a:r>
                        <a:rPr lang="zh-CN" altLang="en-US" sz="1600"/>
                        <a:t>菌类</a:t>
                      </a:r>
                    </a:p>
                  </a:txBody>
                  <a:tcPr/>
                </a:tc>
                <a:tc>
                  <a:txBody>
                    <a:bodyPr/>
                    <a:lstStyle/>
                    <a:p>
                      <a:pPr algn="ctr">
                        <a:buNone/>
                      </a:pPr>
                      <a:r>
                        <a:rPr lang="zh-CN" altLang="en-US" sz="1600"/>
                        <a:t>蘑菇</a:t>
                      </a:r>
                    </a:p>
                  </a:txBody>
                  <a:tcPr/>
                </a:tc>
                <a:tc>
                  <a:txBody>
                    <a:bodyPr/>
                    <a:lstStyle/>
                    <a:p>
                      <a:pPr algn="ctr">
                        <a:buNone/>
                      </a:pPr>
                      <a:r>
                        <a:rPr lang="en-US" altLang="zh-CN" sz="1600"/>
                        <a:t>0.0-1.01</a:t>
                      </a:r>
                    </a:p>
                  </a:txBody>
                  <a:tcPr/>
                </a:tc>
                <a:extLst>
                  <a:ext uri="{0D108BD9-81ED-4DB2-BD59-A6C34878D82A}">
                    <a16:rowId xmlns:a16="http://schemas.microsoft.com/office/drawing/2014/main" val="10008"/>
                  </a:ext>
                </a:extLst>
              </a:tr>
              <a:tr h="335280">
                <a:tc>
                  <a:txBody>
                    <a:bodyPr/>
                    <a:lstStyle/>
                    <a:p>
                      <a:pPr algn="ctr">
                        <a:buNone/>
                      </a:pPr>
                      <a:r>
                        <a:rPr lang="zh-CN" altLang="en-US" sz="1600"/>
                        <a:t>肉</a:t>
                      </a:r>
                    </a:p>
                  </a:txBody>
                  <a:tcPr/>
                </a:tc>
                <a:tc>
                  <a:txBody>
                    <a:bodyPr/>
                    <a:lstStyle/>
                    <a:p>
                      <a:pPr algn="ctr">
                        <a:buNone/>
                      </a:pPr>
                      <a:r>
                        <a:rPr lang="zh-CN" altLang="en-US" sz="1600"/>
                        <a:t>牛肉（生）</a:t>
                      </a:r>
                    </a:p>
                  </a:txBody>
                  <a:tcPr/>
                </a:tc>
                <a:tc>
                  <a:txBody>
                    <a:bodyPr/>
                    <a:lstStyle/>
                    <a:p>
                      <a:pPr algn="ctr">
                        <a:buNone/>
                      </a:pPr>
                      <a:r>
                        <a:rPr lang="en-US" altLang="zh-CN" sz="1600"/>
                        <a:t>0.06-0.42</a:t>
                      </a:r>
                    </a:p>
                  </a:txBody>
                  <a:tcPr/>
                </a:tc>
                <a:extLst>
                  <a:ext uri="{0D108BD9-81ED-4DB2-BD59-A6C34878D82A}">
                    <a16:rowId xmlns:a16="http://schemas.microsoft.com/office/drawing/2014/main" val="10009"/>
                  </a:ext>
                </a:extLst>
              </a:tr>
              <a:tr h="335280">
                <a:tc>
                  <a:txBody>
                    <a:bodyPr/>
                    <a:lstStyle/>
                    <a:p>
                      <a:pPr algn="ctr">
                        <a:buNone/>
                      </a:pPr>
                      <a:r>
                        <a:rPr lang="zh-CN" altLang="en-US" sz="1600"/>
                        <a:t>海鲜</a:t>
                      </a:r>
                    </a:p>
                  </a:txBody>
                  <a:tcPr/>
                </a:tc>
                <a:tc>
                  <a:txBody>
                    <a:bodyPr/>
                    <a:lstStyle/>
                    <a:p>
                      <a:pPr algn="ctr">
                        <a:buNone/>
                      </a:pPr>
                      <a:r>
                        <a:rPr lang="zh-CN" altLang="en-US" sz="1600"/>
                        <a:t>虾</a:t>
                      </a:r>
                    </a:p>
                  </a:txBody>
                  <a:tcPr/>
                </a:tc>
                <a:tc>
                  <a:txBody>
                    <a:bodyPr/>
                    <a:lstStyle/>
                    <a:p>
                      <a:pPr algn="ctr">
                        <a:buNone/>
                      </a:pPr>
                      <a:r>
                        <a:rPr lang="en-US" altLang="zh-CN" sz="1600"/>
                        <a:t>0.22</a:t>
                      </a:r>
                    </a:p>
                  </a:txBody>
                  <a:tcPr/>
                </a:tc>
                <a:extLst>
                  <a:ext uri="{0D108BD9-81ED-4DB2-BD59-A6C34878D82A}">
                    <a16:rowId xmlns:a16="http://schemas.microsoft.com/office/drawing/2014/main" val="10010"/>
                  </a:ext>
                </a:extLst>
              </a:tr>
            </a:tbl>
          </a:graphicData>
        </a:graphic>
      </p:graphicFrame>
      <p:sp>
        <p:nvSpPr>
          <p:cNvPr id="2" name="文本框 1"/>
          <p:cNvSpPr txBox="1"/>
          <p:nvPr/>
        </p:nvSpPr>
        <p:spPr>
          <a:xfrm>
            <a:off x="6983730" y="5231765"/>
            <a:ext cx="4133215" cy="275590"/>
          </a:xfrm>
          <a:prstGeom prst="rect">
            <a:avLst/>
          </a:prstGeom>
          <a:noFill/>
        </p:spPr>
        <p:txBody>
          <a:bodyPr wrap="square" rtlCol="0">
            <a:spAutoFit/>
          </a:bodyPr>
          <a:lstStyle/>
          <a:p>
            <a:pPr algn="ctr"/>
            <a:r>
              <a:rPr lang="zh-CN" altLang="en-US" sz="1200"/>
              <a:t>例：如需摄入</a:t>
            </a:r>
            <a:r>
              <a:rPr lang="en-US" altLang="zh-CN" sz="1200"/>
              <a:t>400</a:t>
            </a:r>
            <a:r>
              <a:rPr lang="zh-CN" altLang="en-US" sz="1200"/>
              <a:t>毫克的</a:t>
            </a:r>
            <a:r>
              <a:rPr lang="en-US" altLang="zh-CN" sz="1200"/>
              <a:t>NAD+</a:t>
            </a:r>
            <a:r>
              <a:rPr lang="zh-CN" altLang="en-US" sz="1200"/>
              <a:t>需要食用约</a:t>
            </a:r>
            <a:r>
              <a:rPr lang="en-US" altLang="zh-CN" sz="1200"/>
              <a:t>80kg</a:t>
            </a:r>
            <a:r>
              <a:rPr lang="zh-CN" altLang="en-US" sz="1200"/>
              <a:t>的牛肉</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281" y="3060222"/>
            <a:ext cx="9092283" cy="738710"/>
            <a:chOff x="2912" y="5033"/>
            <a:chExt cx="14319" cy="1163"/>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zh-CN" altLang="en-US" sz="3200">
                  <a:solidFill>
                    <a:schemeClr val="bg1"/>
                  </a:solidFill>
                  <a:sym typeface="+mn-ea"/>
                </a:rPr>
                <a:t>元齐超级</a:t>
              </a:r>
              <a:r>
                <a:rPr lang="en-US" altLang="zh-CN" sz="3200">
                  <a:solidFill>
                    <a:schemeClr val="bg1"/>
                  </a:solidFill>
                  <a:sym typeface="+mn-ea"/>
                </a:rPr>
                <a:t>NMN</a:t>
              </a:r>
              <a:r>
                <a:rPr lang="zh-CN" altLang="en-US" sz="3200">
                  <a:solidFill>
                    <a:schemeClr val="bg1"/>
                  </a:solidFill>
                  <a:sym typeface="+mn-ea"/>
                </a:rPr>
                <a:t>的独特优势</a:t>
              </a:r>
              <a:endParaRPr lang="en-US" altLang="zh-CN" sz="3200">
                <a:solidFill>
                  <a:schemeClr val="bg1"/>
                </a:solidFill>
              </a:endParaRPr>
            </a:p>
            <a:p>
              <a:pPr marR="84455" algn="r">
                <a:lnSpc>
                  <a:spcPct val="100000"/>
                </a:lnSpc>
                <a:spcBef>
                  <a:spcPts val="1085"/>
                </a:spcBef>
              </a:pPr>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89"/>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2</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4f24cc3-cb48-429a-b799-ace528afe185"/>
  <p:tag name="COMMONDATA" val="eyJoZGlkIjoiMmRmMjc2NDQwOTM4M2UzNjEwOTNmNDNlZWQ4NTIzNT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80,&quot;width&quot;:3800}"/>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7290489f-332e-4e54-b804-b920df08f703}"/>
  <p:tag name="TABLE_ENDDRAG_ORIGIN_RECT" val="368*287"/>
  <p:tag name="TABLE_ENDDRAG_RECT" val="546*148*368*287"/>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799,&quot;width&quot;:716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1828</Words>
  <Application>Microsoft Macintosh PowerPoint</Application>
  <PresentationFormat>宽屏</PresentationFormat>
  <Paragraphs>139</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宋体</vt:lpstr>
      <vt:lpstr>微软雅黑</vt:lpstr>
      <vt:lpstr>MS PGothic</vt:lpstr>
      <vt:lpstr>Quicksand</vt:lpstr>
      <vt:lpstr>Arial</vt:lpstr>
      <vt:lpstr>Calibri</vt:lpstr>
      <vt:lpstr>Calibri Light</vt:lpstr>
      <vt:lpstr>Open Sans</vt:lpstr>
      <vt:lpstr>Wingdings</vt:lpstr>
      <vt:lpstr>Office 主题​​</vt:lpstr>
      <vt:lpstr>1_Office 主题</vt:lpstr>
      <vt:lpstr>PowerPoint 演示文稿</vt:lpstr>
      <vt:lpstr>PowerPoint 演示文稿</vt:lpstr>
      <vt:lpstr>元齐NMN研发制造中心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Office</cp:lastModifiedBy>
  <cp:revision>217</cp:revision>
  <dcterms:created xsi:type="dcterms:W3CDTF">2019-06-19T02:08:00Z</dcterms:created>
  <dcterms:modified xsi:type="dcterms:W3CDTF">2022-11-25T09:41:11Z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D1F1B5EFB30848398507E91AB0CE72F7</vt:lpwstr>
  </property>
</Properties>
</file>