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5" r:id="rId2"/>
  </p:sldMasterIdLst>
  <p:notesMasterIdLst>
    <p:notesMasterId r:id="rId36"/>
  </p:notesMasterIdLst>
  <p:sldIdLst>
    <p:sldId id="692" r:id="rId3"/>
    <p:sldId id="259" r:id="rId4"/>
    <p:sldId id="556" r:id="rId5"/>
    <p:sldId id="557" r:id="rId6"/>
    <p:sldId id="302" r:id="rId7"/>
    <p:sldId id="303" r:id="rId8"/>
    <p:sldId id="558" r:id="rId9"/>
    <p:sldId id="306" r:id="rId10"/>
    <p:sldId id="307" r:id="rId11"/>
    <p:sldId id="308" r:id="rId12"/>
    <p:sldId id="309" r:id="rId13"/>
    <p:sldId id="559" r:id="rId14"/>
    <p:sldId id="311" r:id="rId15"/>
    <p:sldId id="312" r:id="rId16"/>
    <p:sldId id="313" r:id="rId17"/>
    <p:sldId id="314" r:id="rId18"/>
    <p:sldId id="315" r:id="rId19"/>
    <p:sldId id="316" r:id="rId20"/>
    <p:sldId id="317" r:id="rId21"/>
    <p:sldId id="318" r:id="rId22"/>
    <p:sldId id="319" r:id="rId23"/>
    <p:sldId id="320" r:id="rId24"/>
    <p:sldId id="560" r:id="rId25"/>
    <p:sldId id="322" r:id="rId26"/>
    <p:sldId id="324" r:id="rId27"/>
    <p:sldId id="325" r:id="rId28"/>
    <p:sldId id="326" r:id="rId29"/>
    <p:sldId id="327" r:id="rId30"/>
    <p:sldId id="561" r:id="rId31"/>
    <p:sldId id="329" r:id="rId32"/>
    <p:sldId id="330" r:id="rId33"/>
    <p:sldId id="331" r:id="rId34"/>
    <p:sldId id="332" r:id="rId35"/>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DM-IM"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351DD"/>
    <a:srgbClr val="7030A0"/>
    <a:srgbClr val="FFFFFF"/>
    <a:srgbClr val="C55911"/>
    <a:srgbClr val="006600"/>
    <a:srgbClr val="834018"/>
    <a:srgbClr val="B90203"/>
    <a:srgbClr val="EC0B10"/>
    <a:srgbClr val="0070BF"/>
    <a:srgbClr val="4271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65" autoAdjust="0"/>
    <p:restoredTop sz="94660"/>
  </p:normalViewPr>
  <p:slideViewPr>
    <p:cSldViewPr snapToGrid="0">
      <p:cViewPr varScale="1">
        <p:scale>
          <a:sx n="88" d="100"/>
          <a:sy n="88" d="100"/>
        </p:scale>
        <p:origin x="936" y="184"/>
      </p:cViewPr>
      <p:guideLst>
        <p:guide orient="horz" pos="2212"/>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2022/11/25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2022/11/25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2022/11/25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2022/11/25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p>
        </p:txBody>
      </p:sp>
      <p:sp>
        <p:nvSpPr>
          <p:cNvPr id="3" name="Text 2"/>
          <p:cNvSpPr>
            <a:spLocks noGrp="1"/>
          </p:cNvSpPr>
          <p:nvPr>
            <p:ph type="body" idx="1" hasCustomPrompt="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11/25/22</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2022/11/25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2022/11/25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2022/11/25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2022/11/25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2022/11/25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2022/11/25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2022/11/25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2022/11/25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2022/11/25</a:t>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tags" Target="../tags/tag6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3"/>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t="7834" b="7834"/>
          <a:stretch>
            <a:fillRect/>
          </a:stretch>
        </p:blipFill>
        <p:spPr>
          <a:xfrm>
            <a:off x="0" y="0"/>
            <a:ext cx="12202795" cy="6858000"/>
          </a:xfrm>
          <a:prstGeom prst="rect">
            <a:avLst/>
          </a:prstGeom>
        </p:spPr>
      </p:pic>
      <p:sp>
        <p:nvSpPr>
          <p:cNvPr id="5" name="文本框 4"/>
          <p:cNvSpPr txBox="1"/>
          <p:nvPr/>
        </p:nvSpPr>
        <p:spPr>
          <a:xfrm>
            <a:off x="1310005" y="3408045"/>
            <a:ext cx="9572625" cy="1014730"/>
          </a:xfrm>
          <a:prstGeom prst="rect">
            <a:avLst/>
          </a:prstGeom>
          <a:noFill/>
        </p:spPr>
        <p:txBody>
          <a:bodyPr wrap="square" rtlCol="0">
            <a:spAutoFit/>
          </a:bodyPr>
          <a:lstStyle/>
          <a:p>
            <a:pPr algn="ctr"/>
            <a:r>
              <a:rPr lang="zh-CN" altLang="en-US" sz="6000" b="1" spc="-150" dirty="0">
                <a:gradFill>
                  <a:gsLst>
                    <a:gs pos="0">
                      <a:srgbClr val="DFA117"/>
                    </a:gs>
                    <a:gs pos="100000">
                      <a:srgbClr val="AE4638"/>
                    </a:gs>
                  </a:gsLst>
                  <a:lin ang="0" scaled="0"/>
                </a:gradFill>
                <a:effectLst/>
                <a:latin typeface="Open Sans" panose="020B0606030504020204" pitchFamily="34" charset="0"/>
                <a:ea typeface="Open Sans" panose="020B0606030504020204" pitchFamily="34" charset="0"/>
                <a:cs typeface="Open Sans" panose="020B0606030504020204" pitchFamily="34" charset="0"/>
              </a:rPr>
              <a:t>元齐百岁俱乐部株式会社</a:t>
            </a:r>
          </a:p>
        </p:txBody>
      </p:sp>
      <p:pic>
        <p:nvPicPr>
          <p:cNvPr id="2" name="图片 1" descr="黑金logo(已处理)"/>
          <p:cNvPicPr>
            <a:picLocks noChangeAspect="1"/>
          </p:cNvPicPr>
          <p:nvPr/>
        </p:nvPicPr>
        <p:blipFill>
          <a:blip r:embed="rId4"/>
          <a:stretch>
            <a:fillRect/>
          </a:stretch>
        </p:blipFill>
        <p:spPr>
          <a:xfrm>
            <a:off x="5378450" y="1609090"/>
            <a:ext cx="1435100" cy="1435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0"/>
    </mc:Choice>
    <mc:Fallback xmlns="">
      <p:transition spd="med"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42290" y="281940"/>
            <a:ext cx="6123305" cy="768350"/>
          </a:xfrm>
          <a:prstGeom prst="rect">
            <a:avLst/>
          </a:prstGeom>
          <a:noFill/>
        </p:spPr>
        <p:txBody>
          <a:bodyPr wrap="square" rtlCol="0">
            <a:spAutoFit/>
          </a:bodyPr>
          <a:lstStyle/>
          <a:p>
            <a:r>
              <a:rPr sz="2400">
                <a:solidFill>
                  <a:schemeClr val="tx1"/>
                </a:solidFill>
                <a:sym typeface="+mn-ea"/>
              </a:rPr>
              <a:t>癌症的早期发现和预防</a:t>
            </a:r>
            <a:endParaRPr lang="zh-CN" altLang="en-US" sz="2400">
              <a:solidFill>
                <a:schemeClr val="tx1"/>
              </a:solidFill>
            </a:endParaRPr>
          </a:p>
          <a:p>
            <a:r>
              <a:rPr lang="zh-CN" altLang="en-US" sz="2000">
                <a:solidFill>
                  <a:srgbClr val="FF0000"/>
                </a:solidFill>
              </a:rPr>
              <a:t>液体活检：</a:t>
            </a:r>
            <a:r>
              <a:rPr lang="en-US" altLang="zh-CN" sz="2000">
                <a:solidFill>
                  <a:srgbClr val="FF0000"/>
                </a:solidFill>
              </a:rPr>
              <a:t>cf DNA</a:t>
            </a:r>
            <a:r>
              <a:rPr lang="zh-CN" altLang="en-US" sz="2000">
                <a:solidFill>
                  <a:srgbClr val="FF0000"/>
                </a:solidFill>
              </a:rPr>
              <a:t>浓度和突变基因检测</a:t>
            </a:r>
          </a:p>
        </p:txBody>
      </p:sp>
      <p:grpSp>
        <p:nvGrpSpPr>
          <p:cNvPr id="14" name="组合 13"/>
          <p:cNvGrpSpPr/>
          <p:nvPr/>
        </p:nvGrpSpPr>
        <p:grpSpPr>
          <a:xfrm>
            <a:off x="993140" y="1231265"/>
            <a:ext cx="10276205" cy="2570480"/>
            <a:chOff x="1564" y="1939"/>
            <a:chExt cx="16183" cy="4048"/>
          </a:xfrm>
        </p:grpSpPr>
        <p:sp>
          <p:nvSpPr>
            <p:cNvPr id="2" name="矩形 1"/>
            <p:cNvSpPr/>
            <p:nvPr/>
          </p:nvSpPr>
          <p:spPr>
            <a:xfrm>
              <a:off x="6935" y="1939"/>
              <a:ext cx="5331" cy="95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417" y="3513"/>
              <a:ext cx="5331" cy="95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64" y="3513"/>
              <a:ext cx="5331" cy="95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p:cNvCxnSpPr>
              <a:stCxn id="4" idx="3"/>
              <a:endCxn id="3" idx="1"/>
            </p:cNvCxnSpPr>
            <p:nvPr/>
          </p:nvCxnSpPr>
          <p:spPr>
            <a:xfrm>
              <a:off x="6895" y="3989"/>
              <a:ext cx="5522"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9601" y="2922"/>
              <a:ext cx="14" cy="104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514" y="2069"/>
              <a:ext cx="4189" cy="822"/>
            </a:xfrm>
            <a:prstGeom prst="rect">
              <a:avLst/>
            </a:prstGeom>
            <a:noFill/>
          </p:spPr>
          <p:txBody>
            <a:bodyPr wrap="square" rtlCol="0">
              <a:spAutoFit/>
            </a:bodyPr>
            <a:lstStyle/>
            <a:p>
              <a:pPr algn="ctr"/>
              <a:r>
                <a:rPr lang="zh-CN" altLang="en-US" sz="2800" b="1">
                  <a:solidFill>
                    <a:schemeClr val="accent6"/>
                  </a:solidFill>
                </a:rPr>
                <a:t>血液基因检查</a:t>
              </a:r>
            </a:p>
          </p:txBody>
        </p:sp>
        <p:sp>
          <p:nvSpPr>
            <p:cNvPr id="10" name="文本框 9"/>
            <p:cNvSpPr txBox="1"/>
            <p:nvPr/>
          </p:nvSpPr>
          <p:spPr>
            <a:xfrm>
              <a:off x="2547" y="3626"/>
              <a:ext cx="3364" cy="725"/>
            </a:xfrm>
            <a:prstGeom prst="rect">
              <a:avLst/>
            </a:prstGeom>
            <a:noFill/>
          </p:spPr>
          <p:txBody>
            <a:bodyPr wrap="square" rtlCol="0">
              <a:spAutoFit/>
            </a:bodyPr>
            <a:lstStyle/>
            <a:p>
              <a:pPr algn="ctr"/>
              <a:r>
                <a:rPr lang="en-US" altLang="zh-CN" sz="2400" b="1">
                  <a:solidFill>
                    <a:schemeClr val="accent1">
                      <a:lumMod val="75000"/>
                    </a:schemeClr>
                  </a:solidFill>
                </a:rPr>
                <a:t>cf DNA Level</a:t>
              </a:r>
            </a:p>
          </p:txBody>
        </p:sp>
        <p:sp>
          <p:nvSpPr>
            <p:cNvPr id="11" name="文本框 10"/>
            <p:cNvSpPr txBox="1"/>
            <p:nvPr/>
          </p:nvSpPr>
          <p:spPr>
            <a:xfrm>
              <a:off x="13400" y="3627"/>
              <a:ext cx="3364" cy="725"/>
            </a:xfrm>
            <a:prstGeom prst="rect">
              <a:avLst/>
            </a:prstGeom>
            <a:noFill/>
          </p:spPr>
          <p:txBody>
            <a:bodyPr wrap="square" rtlCol="0">
              <a:spAutoFit/>
            </a:bodyPr>
            <a:lstStyle/>
            <a:p>
              <a:pPr algn="ctr"/>
              <a:r>
                <a:rPr lang="zh-CN" altLang="en-US" sz="2400" b="1">
                  <a:solidFill>
                    <a:schemeClr val="accent1">
                      <a:lumMod val="75000"/>
                    </a:schemeClr>
                  </a:solidFill>
                </a:rPr>
                <a:t>基因检测</a:t>
              </a:r>
              <a:endParaRPr lang="en-US" altLang="zh-CN" sz="2400" b="1">
                <a:solidFill>
                  <a:schemeClr val="accent1">
                    <a:lumMod val="75000"/>
                  </a:schemeClr>
                </a:solidFill>
              </a:endParaRPr>
            </a:p>
          </p:txBody>
        </p:sp>
        <p:sp>
          <p:nvSpPr>
            <p:cNvPr id="24" name="下箭头 23"/>
            <p:cNvSpPr/>
            <p:nvPr/>
          </p:nvSpPr>
          <p:spPr>
            <a:xfrm>
              <a:off x="3976" y="5257"/>
              <a:ext cx="508" cy="730"/>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下箭头 11"/>
            <p:cNvSpPr/>
            <p:nvPr/>
          </p:nvSpPr>
          <p:spPr>
            <a:xfrm>
              <a:off x="14829" y="5257"/>
              <a:ext cx="508" cy="730"/>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2416" y="4558"/>
              <a:ext cx="5331" cy="580"/>
            </a:xfrm>
            <a:prstGeom prst="rect">
              <a:avLst/>
            </a:prstGeom>
            <a:noFill/>
          </p:spPr>
          <p:txBody>
            <a:bodyPr wrap="square" rtlCol="0">
              <a:spAutoFit/>
            </a:bodyPr>
            <a:lstStyle/>
            <a:p>
              <a:r>
                <a:rPr lang="zh-CN" altLang="en-US"/>
                <a:t>（</a:t>
              </a:r>
              <a:r>
                <a:rPr lang="en-US" altLang="zh-CN"/>
                <a:t>Once-mine Pan-cancer panel</a:t>
              </a:r>
              <a:r>
                <a:rPr lang="zh-CN" altLang="en-US"/>
                <a:t>）</a:t>
              </a:r>
            </a:p>
          </p:txBody>
        </p:sp>
      </p:grpSp>
      <p:sp>
        <p:nvSpPr>
          <p:cNvPr id="15" name="文本框 14"/>
          <p:cNvSpPr txBox="1"/>
          <p:nvPr/>
        </p:nvSpPr>
        <p:spPr>
          <a:xfrm>
            <a:off x="993140" y="3932555"/>
            <a:ext cx="4418330" cy="2306955"/>
          </a:xfrm>
          <a:prstGeom prst="rect">
            <a:avLst/>
          </a:prstGeom>
          <a:noFill/>
        </p:spPr>
        <p:txBody>
          <a:bodyPr wrap="square" rtlCol="0">
            <a:spAutoFit/>
          </a:bodyPr>
          <a:lstStyle/>
          <a:p>
            <a:r>
              <a:rPr lang="en-US" altLang="zh-CN"/>
              <a:t>Level1     </a:t>
            </a:r>
            <a:r>
              <a:rPr lang="zh-CN" altLang="en-US">
                <a:solidFill>
                  <a:srgbClr val="FF0000"/>
                </a:solidFill>
              </a:rPr>
              <a:t>＜</a:t>
            </a:r>
            <a:r>
              <a:rPr lang="en-US" altLang="zh-CN">
                <a:solidFill>
                  <a:srgbClr val="FF0000"/>
                </a:solidFill>
              </a:rPr>
              <a:t>4.20  ng/ml</a:t>
            </a:r>
            <a:endParaRPr lang="en-US" altLang="zh-CN"/>
          </a:p>
          <a:p>
            <a:r>
              <a:rPr lang="en-US" altLang="zh-CN"/>
              <a:t>                    67.5%   </a:t>
            </a:r>
            <a:r>
              <a:rPr lang="zh-CN" altLang="en-US"/>
              <a:t>正常人</a:t>
            </a:r>
          </a:p>
          <a:p>
            <a:r>
              <a:rPr lang="en-US" altLang="zh-CN"/>
              <a:t>Level2     </a:t>
            </a:r>
            <a:r>
              <a:rPr lang="en-US" altLang="zh-CN">
                <a:solidFill>
                  <a:srgbClr val="FF0000"/>
                </a:solidFill>
              </a:rPr>
              <a:t> 4.20-7.40  ng/ml</a:t>
            </a:r>
          </a:p>
          <a:p>
            <a:r>
              <a:rPr lang="en-US" altLang="zh-CN"/>
              <a:t>                    21.5%   </a:t>
            </a:r>
            <a:r>
              <a:rPr lang="zh-CN" altLang="en-US"/>
              <a:t>正常人</a:t>
            </a:r>
          </a:p>
          <a:p>
            <a:r>
              <a:rPr lang="zh-CN" altLang="en-US"/>
              <a:t>                    </a:t>
            </a:r>
            <a:r>
              <a:rPr lang="en-US" altLang="zh-CN"/>
              <a:t>32.2%   StageⅠ/Ⅱ</a:t>
            </a:r>
            <a:r>
              <a:rPr lang="zh-CN" altLang="en-US"/>
              <a:t>癌症患者</a:t>
            </a:r>
          </a:p>
          <a:p>
            <a:r>
              <a:rPr lang="en-US" altLang="zh-CN"/>
              <a:t>Level3      </a:t>
            </a:r>
            <a:r>
              <a:rPr lang="zh-CN" altLang="en-US">
                <a:solidFill>
                  <a:srgbClr val="FF0000"/>
                </a:solidFill>
              </a:rPr>
              <a:t>＞</a:t>
            </a:r>
            <a:r>
              <a:rPr lang="en-US" altLang="zh-CN">
                <a:solidFill>
                  <a:srgbClr val="FF0000"/>
                </a:solidFill>
              </a:rPr>
              <a:t>7.04  ng/ml</a:t>
            </a:r>
          </a:p>
          <a:p>
            <a:r>
              <a:rPr lang="en-US" altLang="zh-CN"/>
              <a:t>                     11.0%   </a:t>
            </a:r>
            <a:r>
              <a:rPr lang="zh-CN" altLang="en-US"/>
              <a:t>正常人</a:t>
            </a:r>
          </a:p>
          <a:p>
            <a:r>
              <a:rPr lang="zh-CN" altLang="en-US"/>
              <a:t>                     </a:t>
            </a:r>
            <a:r>
              <a:rPr lang="en-US" altLang="zh-CN"/>
              <a:t>51.3%  </a:t>
            </a:r>
            <a:r>
              <a:rPr lang="en-US" altLang="zh-CN">
                <a:sym typeface="+mn-ea"/>
              </a:rPr>
              <a:t>StageⅠ/Ⅱ</a:t>
            </a:r>
            <a:r>
              <a:rPr lang="zh-CN" altLang="en-US">
                <a:sym typeface="+mn-ea"/>
              </a:rPr>
              <a:t>癌症患者</a:t>
            </a:r>
            <a:endParaRPr lang="en-US" altLang="zh-CN"/>
          </a:p>
        </p:txBody>
      </p:sp>
      <p:sp>
        <p:nvSpPr>
          <p:cNvPr id="16" name="文本框 15"/>
          <p:cNvSpPr txBox="1"/>
          <p:nvPr/>
        </p:nvSpPr>
        <p:spPr>
          <a:xfrm>
            <a:off x="7885430" y="3932555"/>
            <a:ext cx="3385185" cy="1753235"/>
          </a:xfrm>
          <a:prstGeom prst="rect">
            <a:avLst/>
          </a:prstGeom>
          <a:noFill/>
        </p:spPr>
        <p:txBody>
          <a:bodyPr wrap="square" rtlCol="0">
            <a:spAutoFit/>
          </a:bodyPr>
          <a:lstStyle/>
          <a:p>
            <a:pPr algn="ctr"/>
            <a:r>
              <a:rPr lang="zh-CN" altLang="en-US"/>
              <a:t>检查</a:t>
            </a:r>
            <a:r>
              <a:rPr lang="en-US" altLang="zh-CN"/>
              <a:t>52</a:t>
            </a:r>
            <a:r>
              <a:rPr lang="zh-CN" altLang="en-US"/>
              <a:t>个主要基因（癌症相关）的突变（超过</a:t>
            </a:r>
            <a:r>
              <a:rPr lang="en-US" altLang="zh-CN"/>
              <a:t>900</a:t>
            </a:r>
            <a:r>
              <a:rPr lang="zh-CN" altLang="en-US"/>
              <a:t>个突变位点）</a:t>
            </a:r>
          </a:p>
          <a:p>
            <a:pPr algn="ctr"/>
            <a:endParaRPr lang="zh-CN" altLang="en-US"/>
          </a:p>
          <a:p>
            <a:pPr algn="ctr"/>
            <a:endParaRPr lang="zh-CN" altLang="en-US"/>
          </a:p>
          <a:p>
            <a:pPr algn="ctr"/>
            <a:r>
              <a:rPr lang="zh-CN" altLang="en-US"/>
              <a:t>涵盖在大多数类型的癌症中发生的前</a:t>
            </a:r>
            <a:r>
              <a:rPr lang="en-US" altLang="zh-CN"/>
              <a:t>10</a:t>
            </a:r>
            <a:r>
              <a:rPr lang="zh-CN" altLang="en-US"/>
              <a:t>种突变频率</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2"/>
          <a:srcRect l="15600" t="9242" r="9250" b="16925"/>
          <a:stretch>
            <a:fillRect/>
          </a:stretch>
        </p:blipFill>
        <p:spPr>
          <a:xfrm>
            <a:off x="2999105" y="5292725"/>
            <a:ext cx="1482725" cy="1457325"/>
          </a:xfrm>
          <a:prstGeom prst="rect">
            <a:avLst/>
          </a:prstGeom>
        </p:spPr>
      </p:pic>
      <p:sp>
        <p:nvSpPr>
          <p:cNvPr id="5" name="文本框 4"/>
          <p:cNvSpPr txBox="1"/>
          <p:nvPr/>
        </p:nvSpPr>
        <p:spPr>
          <a:xfrm>
            <a:off x="542290" y="281940"/>
            <a:ext cx="6123305" cy="768350"/>
          </a:xfrm>
          <a:prstGeom prst="rect">
            <a:avLst/>
          </a:prstGeom>
          <a:noFill/>
        </p:spPr>
        <p:txBody>
          <a:bodyPr wrap="square" rtlCol="0">
            <a:spAutoFit/>
          </a:bodyPr>
          <a:lstStyle/>
          <a:p>
            <a:r>
              <a:rPr sz="2400">
                <a:solidFill>
                  <a:schemeClr val="tx1"/>
                </a:solidFill>
                <a:sym typeface="+mn-ea"/>
              </a:rPr>
              <a:t>癌症的早期发现和预防</a:t>
            </a:r>
            <a:endParaRPr lang="zh-CN" altLang="en-US" sz="2400">
              <a:solidFill>
                <a:schemeClr val="tx1"/>
              </a:solidFill>
            </a:endParaRPr>
          </a:p>
          <a:p>
            <a:r>
              <a:rPr lang="zh-CN" sz="2000">
                <a:solidFill>
                  <a:srgbClr val="FF0000"/>
                </a:solidFill>
              </a:rPr>
              <a:t>预防性免疫治疗</a:t>
            </a:r>
          </a:p>
        </p:txBody>
      </p:sp>
      <p:grpSp>
        <p:nvGrpSpPr>
          <p:cNvPr id="16" name="组合 15"/>
          <p:cNvGrpSpPr/>
          <p:nvPr/>
        </p:nvGrpSpPr>
        <p:grpSpPr>
          <a:xfrm>
            <a:off x="3844925" y="1430020"/>
            <a:ext cx="8115300" cy="2461895"/>
            <a:chOff x="5103" y="1653"/>
            <a:chExt cx="12780" cy="3877"/>
          </a:xfrm>
        </p:grpSpPr>
        <p:pic>
          <p:nvPicPr>
            <p:cNvPr id="2" name="图片 1"/>
            <p:cNvPicPr>
              <a:picLocks noChangeAspect="1"/>
            </p:cNvPicPr>
            <p:nvPr/>
          </p:nvPicPr>
          <p:blipFill>
            <a:blip r:embed="rId3"/>
            <a:srcRect t="5080" r="3715" b="17292"/>
            <a:stretch>
              <a:fillRect/>
            </a:stretch>
          </p:blipFill>
          <p:spPr>
            <a:xfrm>
              <a:off x="14817" y="1654"/>
              <a:ext cx="2830" cy="2784"/>
            </a:xfrm>
            <a:prstGeom prst="rect">
              <a:avLst/>
            </a:prstGeom>
          </p:spPr>
        </p:pic>
        <p:sp>
          <p:nvSpPr>
            <p:cNvPr id="3" name="椭圆 2"/>
            <p:cNvSpPr/>
            <p:nvPr/>
          </p:nvSpPr>
          <p:spPr>
            <a:xfrm>
              <a:off x="14563" y="2824"/>
              <a:ext cx="444" cy="444"/>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箭头连接符 3"/>
            <p:cNvCxnSpPr>
              <a:stCxn id="3" idx="2"/>
            </p:cNvCxnSpPr>
            <p:nvPr/>
          </p:nvCxnSpPr>
          <p:spPr>
            <a:xfrm flipH="1">
              <a:off x="12979" y="3046"/>
              <a:ext cx="1584" cy="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3452" y="3268"/>
              <a:ext cx="1111" cy="628"/>
            </a:xfrm>
            <a:prstGeom prst="rect">
              <a:avLst/>
            </a:prstGeom>
            <a:noFill/>
          </p:spPr>
          <p:txBody>
            <a:bodyPr wrap="square" rtlCol="0">
              <a:spAutoFit/>
            </a:bodyPr>
            <a:lstStyle/>
            <a:p>
              <a:r>
                <a:rPr lang="zh-CN" altLang="en-US" sz="2000"/>
                <a:t>疫苗</a:t>
              </a:r>
            </a:p>
          </p:txBody>
        </p:sp>
        <p:pic>
          <p:nvPicPr>
            <p:cNvPr id="7" name="图片 6"/>
            <p:cNvPicPr>
              <a:picLocks noChangeAspect="1"/>
            </p:cNvPicPr>
            <p:nvPr/>
          </p:nvPicPr>
          <p:blipFill>
            <a:blip r:embed="rId4"/>
            <a:srcRect l="32914" t="18122" r="27426" b="9764"/>
            <a:stretch>
              <a:fillRect/>
            </a:stretch>
          </p:blipFill>
          <p:spPr>
            <a:xfrm>
              <a:off x="9927" y="1653"/>
              <a:ext cx="2831" cy="2785"/>
            </a:xfrm>
            <a:prstGeom prst="rect">
              <a:avLst/>
            </a:prstGeom>
          </p:spPr>
        </p:pic>
        <p:pic>
          <p:nvPicPr>
            <p:cNvPr id="8" name="图片 7"/>
            <p:cNvPicPr>
              <a:picLocks noChangeAspect="1"/>
            </p:cNvPicPr>
            <p:nvPr/>
          </p:nvPicPr>
          <p:blipFill>
            <a:blip r:embed="rId5"/>
            <a:srcRect l="32040" t="18466" r="25282" b="15174"/>
            <a:stretch>
              <a:fillRect/>
            </a:stretch>
          </p:blipFill>
          <p:spPr>
            <a:xfrm>
              <a:off x="5103" y="1657"/>
              <a:ext cx="2863" cy="2784"/>
            </a:xfrm>
            <a:prstGeom prst="rect">
              <a:avLst/>
            </a:prstGeom>
          </p:spPr>
        </p:pic>
        <p:sp>
          <p:nvSpPr>
            <p:cNvPr id="9" name="椭圆 8"/>
            <p:cNvSpPr/>
            <p:nvPr/>
          </p:nvSpPr>
          <p:spPr>
            <a:xfrm>
              <a:off x="7717" y="2823"/>
              <a:ext cx="444" cy="444"/>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箭头连接符 9"/>
            <p:cNvCxnSpPr>
              <a:endCxn id="9" idx="5"/>
            </p:cNvCxnSpPr>
            <p:nvPr/>
          </p:nvCxnSpPr>
          <p:spPr>
            <a:xfrm flipH="1" flipV="1">
              <a:off x="8096" y="3202"/>
              <a:ext cx="503" cy="6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7966" y="3812"/>
              <a:ext cx="2220" cy="919"/>
            </a:xfrm>
            <a:prstGeom prst="rect">
              <a:avLst/>
            </a:prstGeom>
            <a:noFill/>
          </p:spPr>
          <p:txBody>
            <a:bodyPr wrap="square" rtlCol="0">
              <a:spAutoFit/>
            </a:bodyPr>
            <a:lstStyle/>
            <a:p>
              <a:r>
                <a:rPr lang="zh-CN" altLang="en-US" sz="1600"/>
                <a:t>地标</a:t>
              </a:r>
            </a:p>
            <a:p>
              <a:r>
                <a:rPr lang="zh-CN" altLang="en-US" sz="1600"/>
                <a:t>（癌抗原）</a:t>
              </a:r>
            </a:p>
          </p:txBody>
        </p:sp>
        <p:sp>
          <p:nvSpPr>
            <p:cNvPr id="12" name="文本框 11"/>
            <p:cNvSpPr txBox="1"/>
            <p:nvPr/>
          </p:nvSpPr>
          <p:spPr>
            <a:xfrm>
              <a:off x="5203" y="4732"/>
              <a:ext cx="2698" cy="580"/>
            </a:xfrm>
            <a:prstGeom prst="rect">
              <a:avLst/>
            </a:prstGeom>
            <a:noFill/>
          </p:spPr>
          <p:txBody>
            <a:bodyPr wrap="square" rtlCol="0">
              <a:spAutoFit/>
            </a:bodyPr>
            <a:lstStyle/>
            <a:p>
              <a:pPr algn="ctr"/>
              <a:r>
                <a:rPr lang="zh-CN" altLang="en-US"/>
                <a:t>癌细胞</a:t>
              </a:r>
            </a:p>
          </p:txBody>
        </p:sp>
        <p:sp>
          <p:nvSpPr>
            <p:cNvPr id="13" name="文本框 12"/>
            <p:cNvSpPr txBox="1"/>
            <p:nvPr/>
          </p:nvSpPr>
          <p:spPr>
            <a:xfrm>
              <a:off x="9927" y="4514"/>
              <a:ext cx="2698" cy="1016"/>
            </a:xfrm>
            <a:prstGeom prst="rect">
              <a:avLst/>
            </a:prstGeom>
            <a:noFill/>
          </p:spPr>
          <p:txBody>
            <a:bodyPr wrap="square" rtlCol="0">
              <a:spAutoFit/>
            </a:bodyPr>
            <a:lstStyle/>
            <a:p>
              <a:pPr algn="ctr"/>
              <a:r>
                <a:rPr lang="zh-CN" altLang="en-US"/>
                <a:t>免疫细胞</a:t>
              </a:r>
            </a:p>
            <a:p>
              <a:pPr algn="ctr"/>
              <a:r>
                <a:rPr lang="zh-CN" altLang="en-US"/>
                <a:t>（</a:t>
              </a:r>
              <a:r>
                <a:rPr lang="en-US" altLang="zh-CN"/>
                <a:t>T</a:t>
              </a:r>
              <a:r>
                <a:rPr lang="zh-CN" altLang="en-US"/>
                <a:t>淋巴细胞）</a:t>
              </a:r>
            </a:p>
          </p:txBody>
        </p:sp>
        <p:sp>
          <p:nvSpPr>
            <p:cNvPr id="14" name="文本框 13"/>
            <p:cNvSpPr txBox="1"/>
            <p:nvPr/>
          </p:nvSpPr>
          <p:spPr>
            <a:xfrm>
              <a:off x="14581" y="4514"/>
              <a:ext cx="3303" cy="1016"/>
            </a:xfrm>
            <a:prstGeom prst="rect">
              <a:avLst/>
            </a:prstGeom>
            <a:noFill/>
          </p:spPr>
          <p:txBody>
            <a:bodyPr wrap="square" rtlCol="0">
              <a:spAutoFit/>
            </a:bodyPr>
            <a:lstStyle/>
            <a:p>
              <a:pPr algn="ctr"/>
              <a:r>
                <a:rPr lang="zh-CN"/>
                <a:t>树突状细胞</a:t>
              </a:r>
            </a:p>
            <a:p>
              <a:pPr algn="ctr"/>
              <a:r>
                <a:rPr lang="zh-CN"/>
                <a:t>（传递癌症抗原）</a:t>
              </a:r>
            </a:p>
          </p:txBody>
        </p:sp>
      </p:grpSp>
      <p:sp>
        <p:nvSpPr>
          <p:cNvPr id="15" name="文本框 14"/>
          <p:cNvSpPr txBox="1"/>
          <p:nvPr/>
        </p:nvSpPr>
        <p:spPr>
          <a:xfrm>
            <a:off x="838200" y="1532255"/>
            <a:ext cx="2700020" cy="1568450"/>
          </a:xfrm>
          <a:prstGeom prst="rect">
            <a:avLst/>
          </a:prstGeom>
          <a:noFill/>
        </p:spPr>
        <p:txBody>
          <a:bodyPr wrap="square" rtlCol="0">
            <a:spAutoFit/>
          </a:bodyPr>
          <a:lstStyle/>
          <a:p>
            <a:pPr algn="ctr"/>
            <a:r>
              <a:rPr lang="zh-CN" altLang="en-US" sz="2400">
                <a:solidFill>
                  <a:schemeClr val="accent1">
                    <a:lumMod val="75000"/>
                  </a:schemeClr>
                </a:solidFill>
              </a:rPr>
              <a:t>癌症免疫治疗</a:t>
            </a:r>
            <a:endParaRPr lang="zh-CN" altLang="en-US"/>
          </a:p>
          <a:p>
            <a:pPr algn="ctr"/>
            <a:endParaRPr lang="zh-CN" altLang="en-US"/>
          </a:p>
          <a:p>
            <a:pPr algn="ctr"/>
            <a:r>
              <a:rPr lang="zh-CN" altLang="en-US"/>
              <a:t>树突状细胞疫苗</a:t>
            </a:r>
          </a:p>
          <a:p>
            <a:pPr algn="ctr"/>
            <a:r>
              <a:rPr lang="en-US" altLang="zh-CN"/>
              <a:t>+</a:t>
            </a:r>
          </a:p>
          <a:p>
            <a:pPr algn="ctr"/>
            <a:r>
              <a:rPr lang="zh-CN" altLang="en-US"/>
              <a:t>活化</a:t>
            </a:r>
            <a:r>
              <a:rPr lang="en-US" altLang="zh-CN"/>
              <a:t>T</a:t>
            </a:r>
            <a:r>
              <a:rPr lang="zh-CN" altLang="en-US"/>
              <a:t>淋巴细胞转移</a:t>
            </a:r>
          </a:p>
        </p:txBody>
      </p:sp>
      <p:sp>
        <p:nvSpPr>
          <p:cNvPr id="21" name="圆角矩形 20"/>
          <p:cNvSpPr/>
          <p:nvPr/>
        </p:nvSpPr>
        <p:spPr>
          <a:xfrm>
            <a:off x="724535" y="3891915"/>
            <a:ext cx="4695190" cy="624205"/>
          </a:xfrm>
          <a:prstGeom prst="roundRect">
            <a:avLst/>
          </a:prstGeom>
          <a:solidFill>
            <a:schemeClr val="accent4">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7072630" y="3891915"/>
            <a:ext cx="4695190" cy="624205"/>
          </a:xfrm>
          <a:prstGeom prst="roundRect">
            <a:avLst/>
          </a:prstGeom>
          <a:solidFill>
            <a:schemeClr val="accent4">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207770" y="3942715"/>
            <a:ext cx="3728085" cy="521970"/>
          </a:xfrm>
          <a:prstGeom prst="rect">
            <a:avLst/>
          </a:prstGeom>
          <a:noFill/>
        </p:spPr>
        <p:txBody>
          <a:bodyPr wrap="square" rtlCol="0">
            <a:spAutoFit/>
          </a:bodyPr>
          <a:lstStyle/>
          <a:p>
            <a:pPr algn="ctr"/>
            <a:r>
              <a:rPr lang="zh-CN" altLang="en-US" sz="2800"/>
              <a:t>癌症患者的治疗</a:t>
            </a:r>
          </a:p>
        </p:txBody>
      </p:sp>
      <p:sp>
        <p:nvSpPr>
          <p:cNvPr id="19" name="文本框 18"/>
          <p:cNvSpPr txBox="1"/>
          <p:nvPr/>
        </p:nvSpPr>
        <p:spPr>
          <a:xfrm>
            <a:off x="7635240" y="3943350"/>
            <a:ext cx="3728085" cy="521970"/>
          </a:xfrm>
          <a:prstGeom prst="rect">
            <a:avLst/>
          </a:prstGeom>
          <a:noFill/>
        </p:spPr>
        <p:txBody>
          <a:bodyPr wrap="square" rtlCol="0">
            <a:spAutoFit/>
          </a:bodyPr>
          <a:lstStyle/>
          <a:p>
            <a:pPr algn="ctr"/>
            <a:r>
              <a:rPr lang="zh-CN" altLang="en-US" sz="2800"/>
              <a:t>癌症预防治疗</a:t>
            </a:r>
          </a:p>
        </p:txBody>
      </p:sp>
      <p:sp>
        <p:nvSpPr>
          <p:cNvPr id="20" name="文本框 19"/>
          <p:cNvSpPr txBox="1"/>
          <p:nvPr/>
        </p:nvSpPr>
        <p:spPr>
          <a:xfrm>
            <a:off x="986790" y="4617085"/>
            <a:ext cx="4291965" cy="675640"/>
          </a:xfrm>
          <a:prstGeom prst="rect">
            <a:avLst/>
          </a:prstGeom>
          <a:noFill/>
        </p:spPr>
        <p:txBody>
          <a:bodyPr wrap="square" rtlCol="0">
            <a:spAutoFit/>
          </a:bodyPr>
          <a:lstStyle/>
          <a:p>
            <a:pPr algn="ctr"/>
            <a:r>
              <a:rPr lang="zh-CN" altLang="en-US" sz="2000">
                <a:solidFill>
                  <a:schemeClr val="accent1">
                    <a:lumMod val="75000"/>
                  </a:schemeClr>
                </a:solidFill>
              </a:rPr>
              <a:t>确定癌症抗原以进行教育</a:t>
            </a:r>
          </a:p>
          <a:p>
            <a:pPr algn="ctr"/>
            <a:r>
              <a:rPr lang="zh-CN" altLang="en-US"/>
              <a:t>从患者的癌组织中搜索</a:t>
            </a:r>
          </a:p>
        </p:txBody>
      </p:sp>
      <p:grpSp>
        <p:nvGrpSpPr>
          <p:cNvPr id="32" name="组合 31"/>
          <p:cNvGrpSpPr/>
          <p:nvPr/>
        </p:nvGrpSpPr>
        <p:grpSpPr>
          <a:xfrm>
            <a:off x="724535" y="5292725"/>
            <a:ext cx="2813685" cy="1564640"/>
            <a:chOff x="1141" y="8335"/>
            <a:chExt cx="4431" cy="2464"/>
          </a:xfrm>
        </p:grpSpPr>
        <p:pic>
          <p:nvPicPr>
            <p:cNvPr id="22" name="图片 21"/>
            <p:cNvPicPr>
              <a:picLocks noChangeAspect="1"/>
            </p:cNvPicPr>
            <p:nvPr/>
          </p:nvPicPr>
          <p:blipFill>
            <a:blip r:embed="rId5"/>
            <a:srcRect l="32040" t="18466" r="25282" b="15174"/>
            <a:stretch>
              <a:fillRect/>
            </a:stretch>
          </p:blipFill>
          <p:spPr>
            <a:xfrm>
              <a:off x="1141" y="8335"/>
              <a:ext cx="2211" cy="2150"/>
            </a:xfrm>
            <a:prstGeom prst="rect">
              <a:avLst/>
            </a:prstGeom>
          </p:spPr>
        </p:pic>
        <p:sp>
          <p:nvSpPr>
            <p:cNvPr id="23" name="椭圆 22"/>
            <p:cNvSpPr/>
            <p:nvPr/>
          </p:nvSpPr>
          <p:spPr>
            <a:xfrm>
              <a:off x="3138" y="9250"/>
              <a:ext cx="444" cy="444"/>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箭头连接符 23"/>
            <p:cNvCxnSpPr/>
            <p:nvPr/>
          </p:nvCxnSpPr>
          <p:spPr>
            <a:xfrm flipH="1" flipV="1">
              <a:off x="3489" y="9663"/>
              <a:ext cx="225" cy="2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352" y="9881"/>
              <a:ext cx="2220" cy="919"/>
            </a:xfrm>
            <a:prstGeom prst="rect">
              <a:avLst/>
            </a:prstGeom>
            <a:noFill/>
          </p:spPr>
          <p:txBody>
            <a:bodyPr wrap="square" rtlCol="0">
              <a:spAutoFit/>
            </a:bodyPr>
            <a:lstStyle/>
            <a:p>
              <a:r>
                <a:rPr lang="zh-CN" altLang="en-US" sz="1600"/>
                <a:t>地标</a:t>
              </a:r>
            </a:p>
            <a:p>
              <a:r>
                <a:rPr lang="zh-CN" altLang="en-US" sz="1600"/>
                <a:t>（癌抗原）</a:t>
              </a:r>
            </a:p>
          </p:txBody>
        </p:sp>
      </p:grpSp>
      <p:sp>
        <p:nvSpPr>
          <p:cNvPr id="27" name="右箭头 26"/>
          <p:cNvSpPr/>
          <p:nvPr/>
        </p:nvSpPr>
        <p:spPr>
          <a:xfrm>
            <a:off x="5037455" y="4819015"/>
            <a:ext cx="2458085" cy="382905"/>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7675880" y="4755515"/>
            <a:ext cx="3647440" cy="398780"/>
          </a:xfrm>
          <a:prstGeom prst="rect">
            <a:avLst/>
          </a:prstGeom>
          <a:noFill/>
        </p:spPr>
        <p:txBody>
          <a:bodyPr wrap="square" rtlCol="0">
            <a:spAutoFit/>
          </a:bodyPr>
          <a:lstStyle/>
          <a:p>
            <a:pPr algn="ctr"/>
            <a:r>
              <a:rPr lang="zh-CN" altLang="en-US" sz="2000" b="1">
                <a:solidFill>
                  <a:srgbClr val="FF0000"/>
                </a:solidFill>
              </a:rPr>
              <a:t>在许多癌症中表达的癌症抗原</a:t>
            </a:r>
          </a:p>
        </p:txBody>
      </p:sp>
      <p:sp>
        <p:nvSpPr>
          <p:cNvPr id="29" name="下箭头 28"/>
          <p:cNvSpPr/>
          <p:nvPr/>
        </p:nvSpPr>
        <p:spPr>
          <a:xfrm>
            <a:off x="9349740" y="5221605"/>
            <a:ext cx="463550" cy="504190"/>
          </a:xfrm>
          <a:prstGeom prst="down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7888605" y="5746750"/>
            <a:ext cx="3222625" cy="953135"/>
          </a:xfrm>
          <a:prstGeom prst="rect">
            <a:avLst/>
          </a:prstGeom>
          <a:noFill/>
        </p:spPr>
        <p:txBody>
          <a:bodyPr wrap="square" rtlCol="0">
            <a:spAutoFit/>
          </a:bodyPr>
          <a:lstStyle/>
          <a:p>
            <a:pPr algn="ctr"/>
            <a:r>
              <a:rPr lang="en-US" altLang="zh-CN" sz="2000" b="1">
                <a:solidFill>
                  <a:schemeClr val="accent1">
                    <a:lumMod val="75000"/>
                  </a:schemeClr>
                </a:solidFill>
              </a:rPr>
              <a:t>MUC 1          WT-1</a:t>
            </a:r>
          </a:p>
          <a:p>
            <a:pPr algn="ctr"/>
            <a:endParaRPr lang="en-US" altLang="zh-CN"/>
          </a:p>
          <a:p>
            <a:pPr algn="ctr"/>
            <a:r>
              <a:rPr lang="zh-CN" altLang="en-US"/>
              <a:t>免疫学预防癌症的可能性</a:t>
            </a:r>
          </a:p>
        </p:txBody>
      </p:sp>
      <p:pic>
        <p:nvPicPr>
          <p:cNvPr id="31" name="图片 30"/>
          <p:cNvPicPr>
            <a:picLocks noChangeAspect="1"/>
          </p:cNvPicPr>
          <p:nvPr/>
        </p:nvPicPr>
        <p:blipFill>
          <a:blip r:embed="rId6"/>
          <a:stretch>
            <a:fillRect/>
          </a:stretch>
        </p:blipFill>
        <p:spPr>
          <a:xfrm>
            <a:off x="4481830" y="5397500"/>
            <a:ext cx="1778000" cy="13525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100070" y="3060065"/>
            <a:ext cx="9091930" cy="737870"/>
            <a:chOff x="2912" y="5033"/>
            <a:chExt cx="14318" cy="1162"/>
          </a:xfrm>
        </p:grpSpPr>
        <p:sp>
          <p:nvSpPr>
            <p:cNvPr id="2" name="object 2"/>
            <p:cNvSpPr txBox="1"/>
            <p:nvPr/>
          </p:nvSpPr>
          <p:spPr>
            <a:xfrm>
              <a:off x="2912" y="5033"/>
              <a:ext cx="13155" cy="1163"/>
            </a:xfrm>
            <a:prstGeom prst="rect">
              <a:avLst/>
            </a:prstGeom>
            <a:solidFill>
              <a:srgbClr val="7E7E7E"/>
            </a:solidFill>
          </p:spPr>
          <p:txBody>
            <a:bodyPr vert="horz" wrap="square" lIns="0" tIns="88319" rIns="0" bIns="0" rtlCol="0">
              <a:noAutofit/>
            </a:bodyPr>
            <a:lstStyle/>
            <a:p>
              <a:pPr marR="84455" algn="r">
                <a:lnSpc>
                  <a:spcPct val="100000"/>
                </a:lnSpc>
                <a:spcBef>
                  <a:spcPts val="1085"/>
                </a:spcBef>
              </a:pPr>
              <a:r>
                <a:rPr lang="zh-CN" altLang="en-US" sz="3200">
                  <a:solidFill>
                    <a:schemeClr val="bg1"/>
                  </a:solidFill>
                  <a:sym typeface="+mn-ea"/>
                </a:rPr>
                <a:t>莲见疫苗</a:t>
              </a:r>
              <a:endParaRPr lang="zh-CN" altLang="en-US" sz="32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3" name="object 3"/>
            <p:cNvSpPr/>
            <p:nvPr/>
          </p:nvSpPr>
          <p:spPr>
            <a:xfrm>
              <a:off x="16140" y="5033"/>
              <a:ext cx="1091" cy="1163"/>
            </a:xfrm>
            <a:custGeom>
              <a:avLst/>
              <a:gdLst/>
              <a:ahLst/>
              <a:cxnLst/>
              <a:rect l="l" t="t" r="r" b="b"/>
              <a:pathLst>
                <a:path w="1080769" h="1152525">
                  <a:moveTo>
                    <a:pt x="0" y="1152143"/>
                  </a:moveTo>
                  <a:lnTo>
                    <a:pt x="1080515" y="1152143"/>
                  </a:lnTo>
                  <a:lnTo>
                    <a:pt x="1080515" y="0"/>
                  </a:lnTo>
                  <a:lnTo>
                    <a:pt x="0" y="0"/>
                  </a:lnTo>
                  <a:lnTo>
                    <a:pt x="0" y="1152143"/>
                  </a:lnTo>
                  <a:close/>
                </a:path>
              </a:pathLst>
            </a:custGeom>
            <a:solidFill>
              <a:srgbClr val="000000"/>
            </a:solidFill>
          </p:spPr>
          <p:txBody>
            <a:bodyPr wrap="square" lIns="0" tIns="0" rIns="0" bIns="0" rtlCol="0"/>
            <a:lstStyle/>
            <a:p>
              <a:endParaRPr sz="1155"/>
            </a:p>
          </p:txBody>
        </p:sp>
        <p:sp>
          <p:nvSpPr>
            <p:cNvPr id="4" name="object 4"/>
            <p:cNvSpPr txBox="1"/>
            <p:nvPr/>
          </p:nvSpPr>
          <p:spPr>
            <a:xfrm>
              <a:off x="16459" y="5190"/>
              <a:ext cx="453" cy="850"/>
            </a:xfrm>
            <a:prstGeom prst="rect">
              <a:avLst/>
            </a:prstGeom>
          </p:spPr>
          <p:txBody>
            <a:bodyPr vert="horz" wrap="square" lIns="0" tIns="8140" rIns="0" bIns="0" rtlCol="0">
              <a:spAutoFit/>
            </a:bodyPr>
            <a:lstStyle/>
            <a:p>
              <a:pPr marL="12700">
                <a:lnSpc>
                  <a:spcPct val="100000"/>
                </a:lnSpc>
                <a:spcBef>
                  <a:spcPts val="100"/>
                </a:spcBef>
              </a:pPr>
              <a:r>
                <a:rPr lang="en-US" sz="3460" b="1" dirty="0">
                  <a:solidFill>
                    <a:srgbClr val="F68425"/>
                  </a:solidFill>
                  <a:latin typeface="微软雅黑" panose="020B0503020204020204" charset="-122"/>
                  <a:cs typeface="微软雅黑" panose="020B0503020204020204" charset="-122"/>
                </a:rPr>
                <a:t>3</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42290" y="281940"/>
            <a:ext cx="5140960" cy="768350"/>
          </a:xfrm>
          <a:prstGeom prst="rect">
            <a:avLst/>
          </a:prstGeom>
          <a:noFill/>
        </p:spPr>
        <p:txBody>
          <a:bodyPr wrap="square" rtlCol="0">
            <a:spAutoFit/>
          </a:bodyPr>
          <a:lstStyle/>
          <a:p>
            <a:r>
              <a:rPr lang="zh-CN" altLang="en-US" sz="2400"/>
              <a:t>莲见疫苗</a:t>
            </a:r>
          </a:p>
          <a:p>
            <a:r>
              <a:rPr lang="zh-CN" altLang="en-US" sz="2000">
                <a:solidFill>
                  <a:srgbClr val="FF0000"/>
                </a:solidFill>
              </a:rPr>
              <a:t>概述</a:t>
            </a:r>
          </a:p>
        </p:txBody>
      </p:sp>
      <p:sp>
        <p:nvSpPr>
          <p:cNvPr id="4" name="文本框 3"/>
          <p:cNvSpPr txBox="1"/>
          <p:nvPr/>
        </p:nvSpPr>
        <p:spPr>
          <a:xfrm>
            <a:off x="1774190" y="2356485"/>
            <a:ext cx="8643620" cy="2145665"/>
          </a:xfrm>
          <a:prstGeom prst="rect">
            <a:avLst/>
          </a:prstGeom>
          <a:noFill/>
        </p:spPr>
        <p:txBody>
          <a:bodyPr wrap="square" rtlCol="0">
            <a:spAutoFit/>
          </a:bodyPr>
          <a:lstStyle/>
          <a:p>
            <a:pPr marL="0" marR="0" algn="l">
              <a:lnSpc>
                <a:spcPct val="100000"/>
              </a:lnSpc>
              <a:spcBef>
                <a:spcPts val="0"/>
              </a:spcBef>
              <a:buClrTx/>
              <a:buSzTx/>
              <a:buNone/>
            </a:pPr>
            <a:r>
              <a:rPr lang="en-US" dirty="0">
                <a:solidFill>
                  <a:srgbClr val="000000"/>
                </a:solidFill>
                <a:latin typeface="Trebuchet MS" panose="020B0603020202020204"/>
                <a:cs typeface="Trebuchet MS" panose="020B0603020202020204"/>
                <a:sym typeface="+mn-ea"/>
              </a:rPr>
              <a:t>     </a:t>
            </a:r>
            <a:r>
              <a:rPr lang="zh-CN" altLang="en-US" sz="1600">
                <a:sym typeface="+mn-ea"/>
              </a:rPr>
              <a:t>莲见疫苗是由已故的莲见喜一郎博士根据癌症病毒理论于1931开始研发，1948年开始使用的。在日本已经有近85年的使用历史，主要是对癌症的预防和治疗，有很多的临床业绩。</a:t>
            </a:r>
          </a:p>
          <a:p>
            <a:pPr marL="0" marR="0" algn="l">
              <a:lnSpc>
                <a:spcPct val="100000"/>
              </a:lnSpc>
              <a:spcBef>
                <a:spcPts val="210"/>
              </a:spcBef>
              <a:buClrTx/>
              <a:buSzTx/>
              <a:buNone/>
            </a:pPr>
            <a:endParaRPr lang="zh-CN" altLang="en-US" sz="1600"/>
          </a:p>
          <a:p>
            <a:pPr marL="0" marR="0" algn="l">
              <a:lnSpc>
                <a:spcPct val="100000"/>
              </a:lnSpc>
              <a:spcBef>
                <a:spcPts val="210"/>
              </a:spcBef>
              <a:buClrTx/>
              <a:buSzTx/>
              <a:buNone/>
            </a:pPr>
            <a:endParaRPr lang="zh-CN" altLang="en-US" sz="1600"/>
          </a:p>
          <a:p>
            <a:pPr marL="0" marR="0" algn="l">
              <a:lnSpc>
                <a:spcPct val="100000"/>
              </a:lnSpc>
              <a:spcBef>
                <a:spcPts val="0"/>
              </a:spcBef>
              <a:buClrTx/>
              <a:buSzTx/>
              <a:buNone/>
            </a:pPr>
            <a:r>
              <a:rPr lang="zh-CN" altLang="en-US" sz="1600">
                <a:sym typeface="+mn-ea"/>
              </a:rPr>
              <a:t>      它可以将体内的癌细胞识别为异物，并增强自身免疫能力以消除它们，并且没有副作用。 确诊癌症后，可以将Hasumi疫苗与手术，抗癌药，放射线疗法等标准疗法并用，在保持体力的同时消除癌症，经过常规治疗后，可以使用Hasumi疫苗。为了防止日常生活中的复发或疾病已经发展，通过抑制疾病的进展来延长寿命并改善QOL（生活质量）。</a:t>
            </a:r>
            <a:endParaRPr lang="zh-CN" altLang="en-US" sz="1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5" name="文本框 4"/>
          <p:cNvSpPr txBox="1"/>
          <p:nvPr/>
        </p:nvSpPr>
        <p:spPr>
          <a:xfrm>
            <a:off x="542290" y="281940"/>
            <a:ext cx="5140960" cy="768350"/>
          </a:xfrm>
          <a:prstGeom prst="rect">
            <a:avLst/>
          </a:prstGeom>
          <a:noFill/>
        </p:spPr>
        <p:txBody>
          <a:bodyPr wrap="square" rtlCol="0">
            <a:spAutoFit/>
          </a:bodyPr>
          <a:lstStyle/>
          <a:p>
            <a:r>
              <a:rPr lang="zh-CN" altLang="en-US" sz="2400"/>
              <a:t>莲见疫苗</a:t>
            </a:r>
          </a:p>
          <a:p>
            <a:r>
              <a:rPr lang="zh-CN" altLang="en-US" sz="2000">
                <a:solidFill>
                  <a:srgbClr val="FF0000"/>
                </a:solidFill>
              </a:rPr>
              <a:t>身体对抗癌症的免疫系统</a:t>
            </a:r>
          </a:p>
        </p:txBody>
      </p:sp>
      <p:sp>
        <p:nvSpPr>
          <p:cNvPr id="6" name="object 5"/>
          <p:cNvSpPr txBox="1"/>
          <p:nvPr/>
        </p:nvSpPr>
        <p:spPr>
          <a:xfrm>
            <a:off x="8848344" y="1145698"/>
            <a:ext cx="993648" cy="141605"/>
          </a:xfrm>
          <a:prstGeom prst="rect">
            <a:avLst/>
          </a:prstGeom>
        </p:spPr>
        <p:txBody>
          <a:bodyPr vert="horz" wrap="square" lIns="0" tIns="0" rIns="0" bIns="0" rtlCol="0">
            <a:spAutoFit/>
          </a:bodyPr>
          <a:lstStyle/>
          <a:p>
            <a:pPr marL="0" marR="0">
              <a:lnSpc>
                <a:spcPts val="1105"/>
              </a:lnSpc>
              <a:spcBef>
                <a:spcPts val="0"/>
              </a:spcBef>
              <a:spcAft>
                <a:spcPts val="0"/>
              </a:spcAft>
            </a:pPr>
            <a:r>
              <a:rPr sz="1100" b="1" dirty="0">
                <a:solidFill>
                  <a:srgbClr val="000000"/>
                </a:solidFill>
                <a:latin typeface="EDKJHJ+HGMinchoB" panose="02020809000000000000" charset="-128"/>
                <a:cs typeface="EDKJHJ+HGMinchoB" panose="02020809000000000000" charset="-128"/>
              </a:rPr>
              <a:t>攻</a:t>
            </a:r>
            <a:r>
              <a:rPr sz="1100" dirty="0">
                <a:solidFill>
                  <a:srgbClr val="000000"/>
                </a:solidFill>
                <a:latin typeface="宋体" panose="02010600030101010101" pitchFamily="2" charset="-122"/>
                <a:cs typeface="宋体" panose="02010600030101010101" pitchFamily="2" charset="-122"/>
              </a:rPr>
              <a:t>击</a:t>
            </a:r>
            <a:r>
              <a:rPr sz="1100" b="1" dirty="0">
                <a:solidFill>
                  <a:srgbClr val="000000"/>
                </a:solidFill>
                <a:latin typeface="EDKJHJ+HGMinchoB" panose="02020809000000000000" charset="-128"/>
                <a:cs typeface="EDKJHJ+HGMinchoB" panose="02020809000000000000" charset="-128"/>
              </a:rPr>
              <a:t>破坏癌</a:t>
            </a:r>
            <a:r>
              <a:rPr lang="zh-CN" sz="1100" b="1" dirty="0">
                <a:solidFill>
                  <a:srgbClr val="000000"/>
                </a:solidFill>
                <a:latin typeface="EDKJHJ+HGMinchoB" panose="02020809000000000000" charset="-128"/>
                <a:cs typeface="EDKJHJ+HGMinchoB" panose="02020809000000000000" charset="-128"/>
              </a:rPr>
              <a:t>细胞</a:t>
            </a:r>
          </a:p>
        </p:txBody>
      </p:sp>
      <p:sp>
        <p:nvSpPr>
          <p:cNvPr id="9" name="object 9"/>
          <p:cNvSpPr txBox="1"/>
          <p:nvPr/>
        </p:nvSpPr>
        <p:spPr>
          <a:xfrm>
            <a:off x="9417685" y="2750820"/>
            <a:ext cx="1600835" cy="141605"/>
          </a:xfrm>
          <a:prstGeom prst="rect">
            <a:avLst/>
          </a:prstGeom>
        </p:spPr>
        <p:txBody>
          <a:bodyPr vert="horz" wrap="square" lIns="0" tIns="0" rIns="0" bIns="0" rtlCol="0">
            <a:spAutoFit/>
          </a:bodyPr>
          <a:lstStyle/>
          <a:p>
            <a:pPr marL="0" marR="0">
              <a:lnSpc>
                <a:spcPts val="1105"/>
              </a:lnSpc>
              <a:spcBef>
                <a:spcPts val="0"/>
              </a:spcBef>
              <a:spcAft>
                <a:spcPts val="0"/>
              </a:spcAft>
            </a:pPr>
            <a:r>
              <a:rPr sz="1100" dirty="0">
                <a:solidFill>
                  <a:srgbClr val="000000"/>
                </a:solidFill>
                <a:latin typeface="宋体" panose="02010600030101010101" pitchFamily="2" charset="-122"/>
                <a:cs typeface="宋体" panose="02010600030101010101" pitchFamily="2" charset="-122"/>
              </a:rPr>
              <a:t>对</a:t>
            </a:r>
            <a:r>
              <a:rPr sz="1100" b="1" dirty="0">
                <a:solidFill>
                  <a:srgbClr val="000000"/>
                </a:solidFill>
                <a:latin typeface="EDKJHJ+HGMinchoB" panose="02020809000000000000" charset="-128"/>
                <a:cs typeface="EDKJHJ+HGMinchoB" panose="02020809000000000000" charset="-128"/>
              </a:rPr>
              <a:t>于癌</a:t>
            </a:r>
            <a:r>
              <a:rPr sz="1100" dirty="0">
                <a:solidFill>
                  <a:srgbClr val="000000"/>
                </a:solidFill>
                <a:latin typeface="宋体" panose="02010600030101010101" pitchFamily="2" charset="-122"/>
                <a:cs typeface="宋体" panose="02010600030101010101" pitchFamily="2" charset="-122"/>
              </a:rPr>
              <a:t>细</a:t>
            </a:r>
            <a:r>
              <a:rPr sz="1100" b="1" dirty="0">
                <a:solidFill>
                  <a:srgbClr val="000000"/>
                </a:solidFill>
                <a:latin typeface="EDKJHJ+HGMinchoB" panose="02020809000000000000" charset="-128"/>
                <a:cs typeface="EDKJHJ+HGMinchoB" panose="02020809000000000000" charset="-128"/>
              </a:rPr>
              <a:t>胞</a:t>
            </a:r>
            <a:r>
              <a:rPr sz="1100" dirty="0">
                <a:solidFill>
                  <a:srgbClr val="000000"/>
                </a:solidFill>
                <a:latin typeface="宋体" panose="02010600030101010101" pitchFamily="2" charset="-122"/>
                <a:cs typeface="宋体" panose="02010600030101010101" pitchFamily="2" charset="-122"/>
              </a:rPr>
              <a:t>进</a:t>
            </a:r>
            <a:r>
              <a:rPr sz="1100" b="1" dirty="0">
                <a:solidFill>
                  <a:srgbClr val="000000"/>
                </a:solidFill>
                <a:latin typeface="EDKJHJ+HGMinchoB" panose="02020809000000000000" charset="-128"/>
                <a:cs typeface="EDKJHJ+HGMinchoB" panose="02020809000000000000" charset="-128"/>
              </a:rPr>
              <a:t>行集中</a:t>
            </a:r>
            <a:r>
              <a:rPr lang="zh-CN" sz="1100" b="1" dirty="0">
                <a:solidFill>
                  <a:srgbClr val="000000"/>
                </a:solidFill>
                <a:latin typeface="EDKJHJ+HGMinchoB" panose="02020809000000000000" charset="-128"/>
                <a:cs typeface="EDKJHJ+HGMinchoB" panose="02020809000000000000" charset="-128"/>
              </a:rPr>
              <a:t>攻击</a:t>
            </a:r>
          </a:p>
        </p:txBody>
      </p:sp>
      <p:sp>
        <p:nvSpPr>
          <p:cNvPr id="12" name="object 12"/>
          <p:cNvSpPr txBox="1"/>
          <p:nvPr/>
        </p:nvSpPr>
        <p:spPr>
          <a:xfrm>
            <a:off x="6661150" y="3616325"/>
            <a:ext cx="1569720" cy="283210"/>
          </a:xfrm>
          <a:prstGeom prst="rect">
            <a:avLst/>
          </a:prstGeom>
        </p:spPr>
        <p:txBody>
          <a:bodyPr vert="horz" wrap="square" lIns="0" tIns="0" rIns="0" bIns="0" rtlCol="0">
            <a:spAutoFit/>
          </a:bodyPr>
          <a:lstStyle/>
          <a:p>
            <a:pPr marL="0" marR="0" algn="ctr">
              <a:lnSpc>
                <a:spcPts val="1105"/>
              </a:lnSpc>
              <a:spcBef>
                <a:spcPts val="0"/>
              </a:spcBef>
              <a:spcAft>
                <a:spcPts val="0"/>
              </a:spcAft>
            </a:pPr>
            <a:r>
              <a:rPr sz="1100" dirty="0">
                <a:solidFill>
                  <a:srgbClr val="000000"/>
                </a:solidFill>
                <a:latin typeface="宋体" panose="02010600030101010101" pitchFamily="2" charset="-122"/>
                <a:cs typeface="宋体" panose="02010600030101010101" pitchFamily="2" charset="-122"/>
              </a:rPr>
              <a:t>树</a:t>
            </a:r>
            <a:r>
              <a:rPr lang="zh-CN" sz="1100" dirty="0">
                <a:solidFill>
                  <a:srgbClr val="000000"/>
                </a:solidFill>
                <a:latin typeface="宋体" panose="02010600030101010101" pitchFamily="2" charset="-122"/>
                <a:cs typeface="宋体" panose="02010600030101010101" pitchFamily="2" charset="-122"/>
              </a:rPr>
              <a:t>突</a:t>
            </a:r>
            <a:r>
              <a:rPr sz="1100" b="1" dirty="0">
                <a:solidFill>
                  <a:srgbClr val="000000"/>
                </a:solidFill>
                <a:latin typeface="EDKJHJ+HGMinchoB" panose="02020809000000000000" charset="-128"/>
                <a:cs typeface="EDKJHJ+HGMinchoB" panose="02020809000000000000" charset="-128"/>
              </a:rPr>
              <a:t>状</a:t>
            </a:r>
            <a:r>
              <a:rPr sz="1100" dirty="0">
                <a:solidFill>
                  <a:srgbClr val="000000"/>
                </a:solidFill>
                <a:latin typeface="宋体" panose="02010600030101010101" pitchFamily="2" charset="-122"/>
                <a:cs typeface="宋体" panose="02010600030101010101" pitchFamily="2" charset="-122"/>
              </a:rPr>
              <a:t>细</a:t>
            </a:r>
            <a:r>
              <a:rPr sz="1100" b="1" dirty="0">
                <a:solidFill>
                  <a:srgbClr val="000000"/>
                </a:solidFill>
                <a:latin typeface="EDKJHJ+HGMinchoB" panose="02020809000000000000" charset="-128"/>
                <a:cs typeface="EDKJHJ+HGMinchoB" panose="02020809000000000000" charset="-128"/>
              </a:rPr>
              <a:t>胞得到癌症的情報</a:t>
            </a:r>
            <a:r>
              <a:rPr lang="zh-CN" sz="1100" b="1" dirty="0">
                <a:solidFill>
                  <a:srgbClr val="000000"/>
                </a:solidFill>
                <a:latin typeface="EDKJHJ+HGMinchoB" panose="02020809000000000000" charset="-128"/>
                <a:cs typeface="EDKJHJ+HGMinchoB" panose="02020809000000000000" charset="-128"/>
              </a:rPr>
              <a:t>（抗原）</a:t>
            </a:r>
          </a:p>
        </p:txBody>
      </p:sp>
      <p:sp>
        <p:nvSpPr>
          <p:cNvPr id="15" name="object 15"/>
          <p:cNvSpPr txBox="1"/>
          <p:nvPr/>
        </p:nvSpPr>
        <p:spPr>
          <a:xfrm>
            <a:off x="6102985" y="4175411"/>
            <a:ext cx="1274064" cy="310515"/>
          </a:xfrm>
          <a:prstGeom prst="rect">
            <a:avLst/>
          </a:prstGeom>
        </p:spPr>
        <p:txBody>
          <a:bodyPr vert="horz" wrap="square" lIns="0" tIns="0" rIns="0" bIns="0" rtlCol="0">
            <a:spAutoFit/>
          </a:bodyPr>
          <a:lstStyle/>
          <a:p>
            <a:pPr marL="0" marR="0">
              <a:lnSpc>
                <a:spcPts val="1105"/>
              </a:lnSpc>
              <a:spcBef>
                <a:spcPts val="0"/>
              </a:spcBef>
              <a:spcAft>
                <a:spcPts val="0"/>
              </a:spcAft>
            </a:pPr>
            <a:r>
              <a:rPr sz="1100" dirty="0">
                <a:solidFill>
                  <a:srgbClr val="000000"/>
                </a:solidFill>
                <a:latin typeface="宋体" panose="02010600030101010101" pitchFamily="2" charset="-122"/>
                <a:cs typeface="宋体" panose="02010600030101010101" pitchFamily="2" charset="-122"/>
              </a:rPr>
              <a:t>树</a:t>
            </a:r>
            <a:r>
              <a:rPr lang="zh-CN" sz="1100" dirty="0">
                <a:solidFill>
                  <a:srgbClr val="000000"/>
                </a:solidFill>
                <a:latin typeface="宋体" panose="02010600030101010101" pitchFamily="2" charset="-122"/>
                <a:cs typeface="宋体" panose="02010600030101010101" pitchFamily="2" charset="-122"/>
              </a:rPr>
              <a:t>突</a:t>
            </a:r>
            <a:r>
              <a:rPr sz="1100" b="1" dirty="0">
                <a:solidFill>
                  <a:srgbClr val="000000"/>
                </a:solidFill>
                <a:latin typeface="EDKJHJ+HGMinchoB" panose="02020809000000000000" charset="-128"/>
                <a:cs typeface="EDKJHJ+HGMinchoB" panose="02020809000000000000" charset="-128"/>
              </a:rPr>
              <a:t>状</a:t>
            </a:r>
            <a:r>
              <a:rPr sz="1100" dirty="0">
                <a:solidFill>
                  <a:srgbClr val="000000"/>
                </a:solidFill>
                <a:latin typeface="宋体" panose="02010600030101010101" pitchFamily="2" charset="-122"/>
                <a:cs typeface="宋体" panose="02010600030101010101" pitchFamily="2" charset="-122"/>
              </a:rPr>
              <a:t>细</a:t>
            </a:r>
            <a:r>
              <a:rPr sz="1100" b="1" dirty="0">
                <a:solidFill>
                  <a:srgbClr val="000000"/>
                </a:solidFill>
                <a:latin typeface="EDKJHJ+HGMinchoB" panose="02020809000000000000" charset="-128"/>
                <a:cs typeface="EDKJHJ+HGMinchoB" panose="02020809000000000000" charset="-128"/>
              </a:rPr>
              <a:t>胞向淋巴</a:t>
            </a:r>
            <a:r>
              <a:rPr sz="1100" dirty="0">
                <a:solidFill>
                  <a:srgbClr val="000000"/>
                </a:solidFill>
                <a:latin typeface="宋体" panose="02010600030101010101" pitchFamily="2" charset="-122"/>
                <a:cs typeface="宋体" panose="02010600030101010101" pitchFamily="2" charset="-122"/>
              </a:rPr>
              <a:t>结</a:t>
            </a:r>
          </a:p>
          <a:p>
            <a:pPr marL="422275" marR="0">
              <a:lnSpc>
                <a:spcPts val="1105"/>
              </a:lnSpc>
              <a:spcBef>
                <a:spcPts val="215"/>
              </a:spcBef>
              <a:spcAft>
                <a:spcPts val="0"/>
              </a:spcAft>
            </a:pPr>
            <a:r>
              <a:rPr sz="1100" b="1" dirty="0">
                <a:solidFill>
                  <a:srgbClr val="000000"/>
                </a:solidFill>
                <a:latin typeface="EDKJHJ+HGMinchoB" panose="02020809000000000000" charset="-128"/>
                <a:cs typeface="EDKJHJ+HGMinchoB" panose="02020809000000000000" charset="-128"/>
              </a:rPr>
              <a:t>移動</a:t>
            </a:r>
          </a:p>
        </p:txBody>
      </p:sp>
      <p:sp>
        <p:nvSpPr>
          <p:cNvPr id="19" name="object 19"/>
          <p:cNvSpPr txBox="1"/>
          <p:nvPr/>
        </p:nvSpPr>
        <p:spPr>
          <a:xfrm>
            <a:off x="4701794" y="5826157"/>
            <a:ext cx="2255519" cy="310515"/>
          </a:xfrm>
          <a:prstGeom prst="rect">
            <a:avLst/>
          </a:prstGeom>
        </p:spPr>
        <p:txBody>
          <a:bodyPr vert="horz" wrap="square" lIns="0" tIns="0" rIns="0" bIns="0" rtlCol="0">
            <a:spAutoFit/>
          </a:bodyPr>
          <a:lstStyle/>
          <a:p>
            <a:pPr marL="0" marR="0">
              <a:lnSpc>
                <a:spcPts val="1105"/>
              </a:lnSpc>
              <a:spcBef>
                <a:spcPts val="0"/>
              </a:spcBef>
              <a:spcAft>
                <a:spcPts val="0"/>
              </a:spcAft>
            </a:pPr>
            <a:r>
              <a:rPr sz="1100" dirty="0">
                <a:solidFill>
                  <a:srgbClr val="000000"/>
                </a:solidFill>
                <a:latin typeface="宋体" panose="02010600030101010101" pitchFamily="2" charset="-122"/>
                <a:cs typeface="宋体" panose="02010600030101010101" pitchFamily="2" charset="-122"/>
              </a:rPr>
              <a:t>树</a:t>
            </a:r>
            <a:r>
              <a:rPr lang="zh-CN" sz="1100" dirty="0">
                <a:solidFill>
                  <a:srgbClr val="000000"/>
                </a:solidFill>
                <a:latin typeface="宋体" panose="02010600030101010101" pitchFamily="2" charset="-122"/>
                <a:cs typeface="宋体" panose="02010600030101010101" pitchFamily="2" charset="-122"/>
              </a:rPr>
              <a:t>突</a:t>
            </a:r>
            <a:r>
              <a:rPr sz="1100" b="1" dirty="0">
                <a:solidFill>
                  <a:srgbClr val="000000"/>
                </a:solidFill>
                <a:latin typeface="EDKJHJ+HGMinchoB" panose="02020809000000000000" charset="-128"/>
                <a:cs typeface="EDKJHJ+HGMinchoB" panose="02020809000000000000" charset="-128"/>
              </a:rPr>
              <a:t>状</a:t>
            </a:r>
            <a:r>
              <a:rPr sz="1100" dirty="0">
                <a:solidFill>
                  <a:srgbClr val="000000"/>
                </a:solidFill>
                <a:latin typeface="宋体" panose="02010600030101010101" pitchFamily="2" charset="-122"/>
                <a:cs typeface="宋体" panose="02010600030101010101" pitchFamily="2" charset="-122"/>
              </a:rPr>
              <a:t>细</a:t>
            </a:r>
            <a:r>
              <a:rPr sz="1100" b="1" dirty="0">
                <a:solidFill>
                  <a:srgbClr val="000000"/>
                </a:solidFill>
                <a:latin typeface="EDKJHJ+HGMinchoB" panose="02020809000000000000" charset="-128"/>
                <a:cs typeface="EDKJHJ+HGMinchoB" panose="02020809000000000000" charset="-128"/>
              </a:rPr>
              <a:t>胞是抗癌士兵，同</a:t>
            </a:r>
            <a:r>
              <a:rPr sz="1100" dirty="0">
                <a:solidFill>
                  <a:srgbClr val="000000"/>
                </a:solidFill>
                <a:latin typeface="宋体" panose="02010600030101010101" pitchFamily="2" charset="-122"/>
                <a:cs typeface="宋体" panose="02010600030101010101" pitchFamily="2" charset="-122"/>
              </a:rPr>
              <a:t>时</a:t>
            </a:r>
            <a:r>
              <a:rPr sz="1100" b="1" dirty="0">
                <a:solidFill>
                  <a:srgbClr val="000000"/>
                </a:solidFill>
                <a:latin typeface="EDKJHJ+HGMinchoB" panose="02020809000000000000" charset="-128"/>
                <a:cs typeface="EDKJHJ+HGMinchoB" panose="02020809000000000000" charset="-128"/>
              </a:rPr>
              <a:t>告</a:t>
            </a:r>
            <a:r>
              <a:rPr sz="1100" dirty="0">
                <a:solidFill>
                  <a:srgbClr val="000000"/>
                </a:solidFill>
                <a:latin typeface="宋体" panose="02010600030101010101" pitchFamily="2" charset="-122"/>
                <a:cs typeface="宋体" panose="02010600030101010101" pitchFamily="2" charset="-122"/>
              </a:rPr>
              <a:t>诉</a:t>
            </a:r>
            <a:r>
              <a:rPr sz="1100" b="1" dirty="0">
                <a:solidFill>
                  <a:srgbClr val="000000"/>
                </a:solidFill>
                <a:latin typeface="EDKJHJ+HGMinchoB" panose="02020809000000000000" charset="-128"/>
                <a:cs typeface="EDKJHJ+HGMinchoB" panose="02020809000000000000" charset="-128"/>
              </a:rPr>
              <a:t>淋</a:t>
            </a:r>
          </a:p>
          <a:p>
            <a:pPr marL="0" marR="0">
              <a:lnSpc>
                <a:spcPts val="1105"/>
              </a:lnSpc>
              <a:spcBef>
                <a:spcPts val="215"/>
              </a:spcBef>
              <a:spcAft>
                <a:spcPts val="0"/>
              </a:spcAft>
            </a:pPr>
            <a:r>
              <a:rPr sz="1100" b="1" dirty="0">
                <a:solidFill>
                  <a:srgbClr val="000000"/>
                </a:solidFill>
                <a:latin typeface="EDKJHJ+HGMinchoB" panose="02020809000000000000" charset="-128"/>
                <a:cs typeface="EDKJHJ+HGMinchoB" panose="02020809000000000000" charset="-128"/>
              </a:rPr>
              <a:t>巴</a:t>
            </a:r>
            <a:r>
              <a:rPr sz="1100" dirty="0">
                <a:solidFill>
                  <a:srgbClr val="000000"/>
                </a:solidFill>
                <a:latin typeface="宋体" panose="02010600030101010101" pitchFamily="2" charset="-122"/>
                <a:cs typeface="宋体" panose="02010600030101010101" pitchFamily="2" charset="-122"/>
              </a:rPr>
              <a:t>细</a:t>
            </a:r>
            <a:r>
              <a:rPr sz="1100" b="1" dirty="0">
                <a:solidFill>
                  <a:srgbClr val="000000"/>
                </a:solidFill>
                <a:latin typeface="EDKJHJ+HGMinchoB" panose="02020809000000000000" charset="-128"/>
                <a:cs typeface="EDKJHJ+HGMinchoB" panose="02020809000000000000" charset="-128"/>
              </a:rPr>
              <a:t>胞什</a:t>
            </a:r>
            <a:r>
              <a:rPr sz="1100" dirty="0">
                <a:solidFill>
                  <a:srgbClr val="000000"/>
                </a:solidFill>
                <a:latin typeface="VQSHPK+MS Mincho" panose="02020609040205080304" charset="-128"/>
                <a:cs typeface="VQSHPK+MS Mincho" panose="02020609040205080304" charset="-128"/>
              </a:rPr>
              <a:t>么</a:t>
            </a:r>
            <a:r>
              <a:rPr sz="1100" b="1" dirty="0">
                <a:solidFill>
                  <a:srgbClr val="000000"/>
                </a:solidFill>
                <a:latin typeface="EDKJHJ+HGMinchoB" panose="02020809000000000000" charset="-128"/>
                <a:cs typeface="EDKJHJ+HGMinchoB" panose="02020809000000000000" charset="-128"/>
              </a:rPr>
              <a:t>是癌症，指</a:t>
            </a:r>
            <a:r>
              <a:rPr sz="1100" dirty="0">
                <a:solidFill>
                  <a:srgbClr val="000000"/>
                </a:solidFill>
                <a:latin typeface="宋体" panose="02010600030101010101" pitchFamily="2" charset="-122"/>
                <a:cs typeface="宋体" panose="02010600030101010101" pitchFamily="2" charset="-122"/>
              </a:rPr>
              <a:t>挥</a:t>
            </a:r>
            <a:r>
              <a:rPr sz="1100" b="1" dirty="0">
                <a:solidFill>
                  <a:srgbClr val="000000"/>
                </a:solidFill>
                <a:latin typeface="EDKJHJ+HGMinchoB" panose="02020809000000000000" charset="-128"/>
                <a:cs typeface="EDKJHJ+HGMinchoB" panose="02020809000000000000" charset="-128"/>
              </a:rPr>
              <a:t>攻</a:t>
            </a:r>
            <a:r>
              <a:rPr sz="1100" dirty="0">
                <a:solidFill>
                  <a:srgbClr val="000000"/>
                </a:solidFill>
                <a:latin typeface="宋体" panose="02010600030101010101" pitchFamily="2" charset="-122"/>
                <a:cs typeface="宋体" panose="02010600030101010101" pitchFamily="2" charset="-122"/>
              </a:rPr>
              <a:t>击</a:t>
            </a:r>
          </a:p>
        </p:txBody>
      </p:sp>
      <p:sp>
        <p:nvSpPr>
          <p:cNvPr id="20" name="object 20"/>
          <p:cNvSpPr txBox="1"/>
          <p:nvPr/>
        </p:nvSpPr>
        <p:spPr>
          <a:xfrm>
            <a:off x="9385427" y="6156159"/>
            <a:ext cx="1414272" cy="416052"/>
          </a:xfrm>
          <a:prstGeom prst="rect">
            <a:avLst/>
          </a:prstGeom>
        </p:spPr>
        <p:txBody>
          <a:bodyPr vert="horz" wrap="square" lIns="0" tIns="0" rIns="0" bIns="0" rtlCol="0">
            <a:spAutoFit/>
          </a:bodyPr>
          <a:lstStyle/>
          <a:p>
            <a:pPr marL="0" marR="0">
              <a:lnSpc>
                <a:spcPts val="1655"/>
              </a:lnSpc>
              <a:spcBef>
                <a:spcPts val="0"/>
              </a:spcBef>
              <a:spcAft>
                <a:spcPts val="0"/>
              </a:spcAft>
            </a:pPr>
            <a:r>
              <a:rPr sz="1100" dirty="0">
                <a:solidFill>
                  <a:srgbClr val="000000"/>
                </a:solidFill>
                <a:latin typeface="LTDMIH+Meiryo" panose="020B0604030504040204" charset="-128"/>
                <a:cs typeface="LTDMIH+Meiryo" panose="020B0604030504040204" charset="-128"/>
              </a:rPr>
              <a:t>多数のリンパ球兵士</a:t>
            </a:r>
          </a:p>
          <a:p>
            <a:pPr marL="0" marR="0">
              <a:lnSpc>
                <a:spcPts val="1320"/>
              </a:lnSpc>
              <a:spcBef>
                <a:spcPts val="0"/>
              </a:spcBef>
              <a:spcAft>
                <a:spcPts val="0"/>
              </a:spcAft>
            </a:pPr>
            <a:r>
              <a:rPr sz="1100" dirty="0">
                <a:solidFill>
                  <a:srgbClr val="000000"/>
                </a:solidFill>
                <a:latin typeface="LTDMIH+Meiryo" panose="020B0604030504040204" charset="-128"/>
                <a:cs typeface="LTDMIH+Meiryo" panose="020B0604030504040204" charset="-128"/>
              </a:rPr>
              <a:t>（細胞性免疫）</a:t>
            </a:r>
          </a:p>
        </p:txBody>
      </p:sp>
      <p:sp>
        <p:nvSpPr>
          <p:cNvPr id="7" name="文本框 6"/>
          <p:cNvSpPr txBox="1"/>
          <p:nvPr/>
        </p:nvSpPr>
        <p:spPr>
          <a:xfrm>
            <a:off x="655320" y="1549400"/>
            <a:ext cx="3898265" cy="4276725"/>
          </a:xfrm>
          <a:prstGeom prst="rect">
            <a:avLst/>
          </a:prstGeom>
          <a:noFill/>
        </p:spPr>
        <p:txBody>
          <a:bodyPr wrap="square" rtlCol="0">
            <a:spAutoFit/>
          </a:bodyPr>
          <a:lstStyle/>
          <a:p>
            <a:r>
              <a:rPr lang="zh-CN" altLang="en-US" sz="1600"/>
              <a:t>身体在对抗癌症时免疫系统分为两个类型</a:t>
            </a:r>
          </a:p>
          <a:p>
            <a:r>
              <a:rPr lang="zh-CN" altLang="en-US" sz="1600"/>
              <a:t>1、自然免疫</a:t>
            </a:r>
          </a:p>
          <a:p>
            <a:r>
              <a:rPr lang="zh-CN" altLang="en-US" sz="1600"/>
              <a:t>2、获得性免疫</a:t>
            </a:r>
          </a:p>
          <a:p>
            <a:r>
              <a:rPr lang="zh-CN" altLang="en-US" sz="1600"/>
              <a:t>这是防护疾病的两大防线</a:t>
            </a:r>
          </a:p>
          <a:p>
            <a:endParaRPr lang="zh-CN" altLang="en-US" sz="1600"/>
          </a:p>
          <a:p>
            <a:r>
              <a:rPr lang="zh-CN" altLang="en-US" sz="1600"/>
              <a:t>      免疫是以自然免疫首先攻击侵入人体的细菌、病毒、癌细胞，如果仍然无法对抗入侵者，身体就会出动获得性免疫对抗入侵者。</a:t>
            </a:r>
          </a:p>
          <a:p>
            <a:endParaRPr lang="zh-CN" altLang="en-US" sz="1600"/>
          </a:p>
          <a:p>
            <a:r>
              <a:rPr lang="zh-CN" altLang="en-US" sz="1600"/>
              <a:t>树突状细胞是免疫系统的指挥塔</a:t>
            </a:r>
          </a:p>
          <a:p>
            <a:r>
              <a:rPr lang="zh-CN" altLang="en-US" sz="1600"/>
              <a:t>       树突状细胞是自然免疫和获得性免疫的协同指挥中心。</a:t>
            </a:r>
          </a:p>
          <a:p>
            <a:r>
              <a:rPr lang="zh-CN" altLang="en-US" sz="1600"/>
              <a:t>      寻找有关异物的信息并将这些信息传递给等待在淋巴结的适应性免疫团队。获得性免疫攻击抗原，包括具有很强杀伤力的T细胞，促进癌细胞的消除。</a:t>
            </a:r>
          </a:p>
        </p:txBody>
      </p:sp>
      <p:sp>
        <p:nvSpPr>
          <p:cNvPr id="2" name="文本框 1"/>
          <p:cNvSpPr txBox="1"/>
          <p:nvPr/>
        </p:nvSpPr>
        <p:spPr>
          <a:xfrm>
            <a:off x="9375775" y="6146165"/>
            <a:ext cx="1326515" cy="398780"/>
          </a:xfrm>
          <a:prstGeom prst="rect">
            <a:avLst/>
          </a:prstGeom>
          <a:solidFill>
            <a:schemeClr val="bg1"/>
          </a:solidFill>
          <a:ln>
            <a:solidFill>
              <a:schemeClr val="bg1"/>
            </a:solidFill>
          </a:ln>
        </p:spPr>
        <p:txBody>
          <a:bodyPr wrap="square" rtlCol="0">
            <a:spAutoFit/>
          </a:bodyPr>
          <a:lstStyle/>
          <a:p>
            <a:r>
              <a:rPr lang="zh-CN" altLang="en-US" sz="1000"/>
              <a:t>大量的淋巴球士兵</a:t>
            </a:r>
          </a:p>
          <a:p>
            <a:r>
              <a:rPr lang="zh-CN" altLang="en-US" sz="1000"/>
              <a:t>（细胞性免疫）</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905" y="0"/>
            <a:ext cx="12192000" cy="6866890"/>
            <a:chOff x="-3" y="0"/>
            <a:chExt cx="19200" cy="10814"/>
          </a:xfrm>
        </p:grpSpPr>
        <p:pic>
          <p:nvPicPr>
            <p:cNvPr id="6" name="图片 5"/>
            <p:cNvPicPr>
              <a:picLocks noChangeAspect="1"/>
            </p:cNvPicPr>
            <p:nvPr/>
          </p:nvPicPr>
          <p:blipFill>
            <a:blip r:embed="rId2"/>
            <a:stretch>
              <a:fillRect/>
            </a:stretch>
          </p:blipFill>
          <p:spPr>
            <a:xfrm>
              <a:off x="-3" y="0"/>
              <a:ext cx="19200" cy="10815"/>
            </a:xfrm>
            <a:prstGeom prst="rect">
              <a:avLst/>
            </a:prstGeom>
          </p:spPr>
        </p:pic>
        <p:sp>
          <p:nvSpPr>
            <p:cNvPr id="8" name="文本框 7"/>
            <p:cNvSpPr txBox="1"/>
            <p:nvPr/>
          </p:nvSpPr>
          <p:spPr>
            <a:xfrm>
              <a:off x="2986" y="3288"/>
              <a:ext cx="3645" cy="434"/>
            </a:xfrm>
            <a:prstGeom prst="rect">
              <a:avLst/>
            </a:prstGeom>
            <a:solidFill>
              <a:srgbClr val="4271C2"/>
            </a:solidFill>
          </p:spPr>
          <p:txBody>
            <a:bodyPr wrap="square" rtlCol="0">
              <a:spAutoFit/>
            </a:bodyPr>
            <a:lstStyle/>
            <a:p>
              <a:pPr algn="ctr"/>
              <a:r>
                <a:rPr lang="zh-CN" altLang="en-US" sz="1200">
                  <a:solidFill>
                    <a:schemeClr val="bg1"/>
                  </a:solidFill>
                </a:rPr>
                <a:t>四期</a:t>
              </a:r>
              <a:r>
                <a:rPr lang="en-US" altLang="zh-CN" sz="1200">
                  <a:solidFill>
                    <a:schemeClr val="bg1"/>
                  </a:solidFill>
                </a:rPr>
                <a:t>·</a:t>
              </a:r>
              <a:r>
                <a:rPr lang="zh-CN" altLang="en-US" sz="1200">
                  <a:solidFill>
                    <a:schemeClr val="bg1"/>
                  </a:solidFill>
                </a:rPr>
                <a:t>复发的治疗</a:t>
              </a:r>
            </a:p>
          </p:txBody>
        </p:sp>
        <p:sp>
          <p:nvSpPr>
            <p:cNvPr id="10" name="文本框 9"/>
            <p:cNvSpPr txBox="1"/>
            <p:nvPr/>
          </p:nvSpPr>
          <p:spPr>
            <a:xfrm>
              <a:off x="10416" y="3254"/>
              <a:ext cx="3645" cy="434"/>
            </a:xfrm>
            <a:prstGeom prst="rect">
              <a:avLst/>
            </a:prstGeom>
            <a:solidFill>
              <a:srgbClr val="EC0B10"/>
            </a:solidFill>
          </p:spPr>
          <p:txBody>
            <a:bodyPr wrap="square" rtlCol="0">
              <a:spAutoFit/>
            </a:bodyPr>
            <a:lstStyle/>
            <a:p>
              <a:pPr algn="ctr"/>
              <a:r>
                <a:rPr lang="en-US" altLang="zh-CN" sz="1200">
                  <a:solidFill>
                    <a:schemeClr val="bg1"/>
                  </a:solidFill>
                </a:rPr>
                <a:t>0</a:t>
              </a:r>
              <a:r>
                <a:rPr lang="zh-CN" altLang="en-US" sz="1200">
                  <a:solidFill>
                    <a:schemeClr val="bg1"/>
                  </a:solidFill>
                </a:rPr>
                <a:t>期</a:t>
              </a:r>
              <a:r>
                <a:rPr lang="en-US" altLang="zh-CN" sz="1200">
                  <a:solidFill>
                    <a:schemeClr val="bg1"/>
                  </a:solidFill>
                </a:rPr>
                <a:t>~</a:t>
              </a:r>
              <a:r>
                <a:rPr lang="zh-CN" altLang="en-US" sz="1200">
                  <a:solidFill>
                    <a:schemeClr val="bg1"/>
                  </a:solidFill>
                </a:rPr>
                <a:t>四期的治疗</a:t>
              </a:r>
            </a:p>
          </p:txBody>
        </p:sp>
        <p:sp>
          <p:nvSpPr>
            <p:cNvPr id="11" name="文本框 10"/>
            <p:cNvSpPr txBox="1"/>
            <p:nvPr/>
          </p:nvSpPr>
          <p:spPr>
            <a:xfrm>
              <a:off x="2960" y="6200"/>
              <a:ext cx="3662" cy="434"/>
            </a:xfrm>
            <a:prstGeom prst="rect">
              <a:avLst/>
            </a:prstGeom>
            <a:solidFill>
              <a:srgbClr val="C55911"/>
            </a:solidFill>
          </p:spPr>
          <p:txBody>
            <a:bodyPr wrap="square" rtlCol="0">
              <a:spAutoFit/>
            </a:bodyPr>
            <a:lstStyle/>
            <a:p>
              <a:pPr algn="ctr"/>
              <a:r>
                <a:rPr lang="zh-CN" altLang="en-US" sz="1200">
                  <a:solidFill>
                    <a:schemeClr val="bg1"/>
                  </a:solidFill>
                </a:rPr>
                <a:t>三期</a:t>
              </a:r>
              <a:r>
                <a:rPr lang="en-US" altLang="zh-CN" sz="1200">
                  <a:solidFill>
                    <a:schemeClr val="bg1"/>
                  </a:solidFill>
                </a:rPr>
                <a:t>·</a:t>
              </a:r>
              <a:r>
                <a:rPr lang="zh-CN" altLang="en-US" sz="1200">
                  <a:solidFill>
                    <a:schemeClr val="bg1"/>
                  </a:solidFill>
                </a:rPr>
                <a:t>预防复发</a:t>
              </a:r>
            </a:p>
          </p:txBody>
        </p:sp>
        <p:sp>
          <p:nvSpPr>
            <p:cNvPr id="2" name="文本框 1"/>
            <p:cNvSpPr txBox="1"/>
            <p:nvPr/>
          </p:nvSpPr>
          <p:spPr>
            <a:xfrm>
              <a:off x="3291" y="3934"/>
              <a:ext cx="3001" cy="531"/>
            </a:xfrm>
            <a:prstGeom prst="rect">
              <a:avLst/>
            </a:prstGeom>
            <a:solidFill>
              <a:schemeClr val="bg1"/>
            </a:solidFill>
            <a:ln>
              <a:solidFill>
                <a:schemeClr val="bg1"/>
              </a:solidFill>
            </a:ln>
          </p:spPr>
          <p:txBody>
            <a:bodyPr wrap="square" rtlCol="0">
              <a:spAutoFit/>
            </a:bodyPr>
            <a:lstStyle/>
            <a:p>
              <a:pPr algn="ctr"/>
              <a:r>
                <a:rPr lang="en-US" altLang="zh-CN" sz="1600" b="1">
                  <a:solidFill>
                    <a:srgbClr val="0070BF"/>
                  </a:solidFill>
                  <a:sym typeface="+mn-ea"/>
                </a:rPr>
                <a:t>HITV</a:t>
              </a:r>
              <a:r>
                <a:rPr lang="zh-CN" altLang="en-US" sz="1600" b="1">
                  <a:solidFill>
                    <a:srgbClr val="0070BF"/>
                  </a:solidFill>
                  <a:sym typeface="+mn-ea"/>
                </a:rPr>
                <a:t>疗法</a:t>
              </a:r>
            </a:p>
          </p:txBody>
        </p:sp>
        <p:sp>
          <p:nvSpPr>
            <p:cNvPr id="3" name="文本框 2"/>
            <p:cNvSpPr txBox="1"/>
            <p:nvPr/>
          </p:nvSpPr>
          <p:spPr>
            <a:xfrm>
              <a:off x="10737" y="3899"/>
              <a:ext cx="3106" cy="531"/>
            </a:xfrm>
            <a:prstGeom prst="rect">
              <a:avLst/>
            </a:prstGeom>
            <a:solidFill>
              <a:schemeClr val="bg1"/>
            </a:solidFill>
          </p:spPr>
          <p:txBody>
            <a:bodyPr wrap="square" rtlCol="0">
              <a:spAutoFit/>
            </a:bodyPr>
            <a:lstStyle/>
            <a:p>
              <a:pPr algn="ctr"/>
              <a:r>
                <a:rPr lang="zh-CN" altLang="en-US" sz="1600" b="1">
                  <a:solidFill>
                    <a:srgbClr val="B90203"/>
                  </a:solidFill>
                  <a:sym typeface="+mn-ea"/>
                </a:rPr>
                <a:t>莲见疫苗</a:t>
              </a:r>
            </a:p>
          </p:txBody>
        </p:sp>
        <p:sp>
          <p:nvSpPr>
            <p:cNvPr id="4" name="文本框 3"/>
            <p:cNvSpPr txBox="1"/>
            <p:nvPr/>
          </p:nvSpPr>
          <p:spPr>
            <a:xfrm>
              <a:off x="3264" y="6753"/>
              <a:ext cx="3053" cy="531"/>
            </a:xfrm>
            <a:prstGeom prst="rect">
              <a:avLst/>
            </a:prstGeom>
            <a:solidFill>
              <a:schemeClr val="bg1"/>
            </a:solidFill>
          </p:spPr>
          <p:txBody>
            <a:bodyPr wrap="square" rtlCol="0">
              <a:spAutoFit/>
            </a:bodyPr>
            <a:lstStyle/>
            <a:p>
              <a:pPr algn="ctr"/>
              <a:r>
                <a:rPr lang="en-US" altLang="zh-CN" sz="1600" b="1">
                  <a:solidFill>
                    <a:srgbClr val="834018"/>
                  </a:solidFill>
                  <a:sym typeface="+mn-ea"/>
                </a:rPr>
                <a:t>preHITV</a:t>
              </a:r>
              <a:r>
                <a:rPr lang="zh-CN" altLang="en-US" sz="1600" b="1">
                  <a:solidFill>
                    <a:srgbClr val="834018"/>
                  </a:solidFill>
                  <a:sym typeface="+mn-ea"/>
                </a:rPr>
                <a:t>疗法</a:t>
              </a:r>
            </a:p>
          </p:txBody>
        </p:sp>
        <p:sp>
          <p:nvSpPr>
            <p:cNvPr id="18" name="文本框 17"/>
            <p:cNvSpPr txBox="1"/>
            <p:nvPr/>
          </p:nvSpPr>
          <p:spPr>
            <a:xfrm>
              <a:off x="9416" y="4936"/>
              <a:ext cx="3645" cy="434"/>
            </a:xfrm>
            <a:prstGeom prst="rect">
              <a:avLst/>
            </a:prstGeom>
            <a:solidFill>
              <a:srgbClr val="006600"/>
            </a:solidFill>
          </p:spPr>
          <p:txBody>
            <a:bodyPr wrap="square" rtlCol="0">
              <a:spAutoFit/>
            </a:bodyPr>
            <a:lstStyle/>
            <a:p>
              <a:pPr algn="ctr"/>
              <a:r>
                <a:rPr lang="zh-CN" altLang="en-US" sz="1200">
                  <a:solidFill>
                    <a:schemeClr val="bg1"/>
                  </a:solidFill>
                  <a:sym typeface="+mn-ea"/>
                </a:rPr>
                <a:t>一期</a:t>
              </a:r>
              <a:r>
                <a:rPr lang="en-US" altLang="zh-CN" sz="1200">
                  <a:solidFill>
                    <a:schemeClr val="bg1"/>
                  </a:solidFill>
                  <a:sym typeface="+mn-ea"/>
                </a:rPr>
                <a:t>~</a:t>
              </a:r>
              <a:r>
                <a:rPr lang="zh-CN" altLang="en-US" sz="1200">
                  <a:solidFill>
                    <a:schemeClr val="bg1"/>
                  </a:solidFill>
                  <a:sym typeface="+mn-ea"/>
                </a:rPr>
                <a:t>三期的治疗</a:t>
              </a:r>
            </a:p>
          </p:txBody>
        </p:sp>
        <p:sp>
          <p:nvSpPr>
            <p:cNvPr id="19" name="文本框 18"/>
            <p:cNvSpPr txBox="1"/>
            <p:nvPr/>
          </p:nvSpPr>
          <p:spPr>
            <a:xfrm>
              <a:off x="9683" y="5599"/>
              <a:ext cx="3106" cy="531"/>
            </a:xfrm>
            <a:prstGeom prst="rect">
              <a:avLst/>
            </a:prstGeom>
            <a:solidFill>
              <a:schemeClr val="bg1"/>
            </a:solidFill>
          </p:spPr>
          <p:txBody>
            <a:bodyPr wrap="square" rtlCol="0">
              <a:spAutoFit/>
            </a:bodyPr>
            <a:lstStyle/>
            <a:p>
              <a:pPr algn="ctr"/>
              <a:r>
                <a:rPr lang="en-US" altLang="zh-CN" sz="1600" b="1">
                  <a:solidFill>
                    <a:srgbClr val="006600"/>
                  </a:solidFill>
                  <a:sym typeface="+mn-ea"/>
                </a:rPr>
                <a:t>NK</a:t>
              </a:r>
              <a:r>
                <a:rPr lang="zh-CN" altLang="en-US" sz="1600" b="1">
                  <a:solidFill>
                    <a:srgbClr val="006600"/>
                  </a:solidFill>
                  <a:sym typeface="+mn-ea"/>
                </a:rPr>
                <a:t>细胞疗法</a:t>
              </a:r>
            </a:p>
          </p:txBody>
        </p:sp>
        <p:sp>
          <p:nvSpPr>
            <p:cNvPr id="20" name="文本框 19"/>
            <p:cNvSpPr txBox="1"/>
            <p:nvPr/>
          </p:nvSpPr>
          <p:spPr>
            <a:xfrm>
              <a:off x="9686" y="6426"/>
              <a:ext cx="3106" cy="531"/>
            </a:xfrm>
            <a:prstGeom prst="rect">
              <a:avLst/>
            </a:prstGeom>
            <a:solidFill>
              <a:schemeClr val="bg1"/>
            </a:solidFill>
          </p:spPr>
          <p:txBody>
            <a:bodyPr wrap="square" rtlCol="0">
              <a:spAutoFit/>
            </a:bodyPr>
            <a:lstStyle/>
            <a:p>
              <a:pPr algn="ctr"/>
              <a:r>
                <a:rPr lang="en-US" altLang="zh-CN" sz="1600" b="1">
                  <a:solidFill>
                    <a:srgbClr val="006600"/>
                  </a:solidFill>
                  <a:sym typeface="+mn-ea"/>
                </a:rPr>
                <a:t>LAK</a:t>
              </a:r>
              <a:r>
                <a:rPr lang="zh-CN" altLang="en-US" sz="1600" b="1">
                  <a:solidFill>
                    <a:srgbClr val="006600"/>
                  </a:solidFill>
                  <a:sym typeface="+mn-ea"/>
                </a:rPr>
                <a:t>疗法</a:t>
              </a:r>
            </a:p>
          </p:txBody>
        </p:sp>
        <p:sp>
          <p:nvSpPr>
            <p:cNvPr id="21" name="文本框 20"/>
            <p:cNvSpPr txBox="1"/>
            <p:nvPr/>
          </p:nvSpPr>
          <p:spPr>
            <a:xfrm>
              <a:off x="9683" y="7284"/>
              <a:ext cx="3106" cy="531"/>
            </a:xfrm>
            <a:prstGeom prst="rect">
              <a:avLst/>
            </a:prstGeom>
            <a:solidFill>
              <a:schemeClr val="bg1"/>
            </a:solidFill>
          </p:spPr>
          <p:txBody>
            <a:bodyPr wrap="square" rtlCol="0">
              <a:spAutoFit/>
            </a:bodyPr>
            <a:lstStyle/>
            <a:p>
              <a:pPr algn="ctr"/>
              <a:r>
                <a:rPr lang="en-US" altLang="zh-CN" sz="1600" b="1">
                  <a:solidFill>
                    <a:srgbClr val="006600"/>
                  </a:solidFill>
                  <a:sym typeface="+mn-ea"/>
                </a:rPr>
                <a:t>γδT</a:t>
              </a:r>
              <a:r>
                <a:rPr lang="zh-CN" altLang="en-US" sz="1600" b="1">
                  <a:solidFill>
                    <a:srgbClr val="006600"/>
                  </a:solidFill>
                  <a:sym typeface="+mn-ea"/>
                </a:rPr>
                <a:t>细胞疗法</a:t>
              </a:r>
            </a:p>
          </p:txBody>
        </p:sp>
        <p:sp>
          <p:nvSpPr>
            <p:cNvPr id="22" name="文本框 21"/>
            <p:cNvSpPr txBox="1"/>
            <p:nvPr/>
          </p:nvSpPr>
          <p:spPr>
            <a:xfrm>
              <a:off x="2959" y="9049"/>
              <a:ext cx="3662" cy="434"/>
            </a:xfrm>
            <a:prstGeom prst="rect">
              <a:avLst/>
            </a:prstGeom>
            <a:solidFill>
              <a:srgbClr val="C55911"/>
            </a:solidFill>
          </p:spPr>
          <p:txBody>
            <a:bodyPr wrap="square" rtlCol="0">
              <a:spAutoFit/>
            </a:bodyPr>
            <a:lstStyle/>
            <a:p>
              <a:pPr algn="ctr"/>
              <a:r>
                <a:rPr lang="zh-CN" sz="1200">
                  <a:solidFill>
                    <a:schemeClr val="bg1"/>
                  </a:solidFill>
                  <a:sym typeface="+mn-ea"/>
                </a:rPr>
                <a:t>为了预防患癌的治疗</a:t>
              </a:r>
              <a:endParaRPr lang="zh-CN" altLang="en-US" sz="1200">
                <a:solidFill>
                  <a:schemeClr val="bg1"/>
                </a:solidFill>
                <a:sym typeface="+mn-ea"/>
              </a:endParaRPr>
            </a:p>
          </p:txBody>
        </p:sp>
        <p:sp>
          <p:nvSpPr>
            <p:cNvPr id="23" name="文本框 22"/>
            <p:cNvSpPr txBox="1"/>
            <p:nvPr/>
          </p:nvSpPr>
          <p:spPr>
            <a:xfrm>
              <a:off x="3375" y="9745"/>
              <a:ext cx="3053" cy="531"/>
            </a:xfrm>
            <a:prstGeom prst="rect">
              <a:avLst/>
            </a:prstGeom>
            <a:solidFill>
              <a:schemeClr val="bg1"/>
            </a:solidFill>
          </p:spPr>
          <p:txBody>
            <a:bodyPr wrap="square" rtlCol="0">
              <a:spAutoFit/>
            </a:bodyPr>
            <a:lstStyle/>
            <a:p>
              <a:pPr algn="ctr"/>
              <a:r>
                <a:rPr lang="en-US" altLang="zh-CN" sz="1600" b="1">
                  <a:solidFill>
                    <a:srgbClr val="C55911"/>
                  </a:solidFill>
                  <a:sym typeface="+mn-ea"/>
                </a:rPr>
                <a:t>preHITV</a:t>
              </a:r>
              <a:r>
                <a:rPr lang="zh-CN" altLang="en-US" sz="1600" b="1">
                  <a:solidFill>
                    <a:srgbClr val="C55911"/>
                  </a:solidFill>
                  <a:sym typeface="+mn-ea"/>
                </a:rPr>
                <a:t>疗法</a:t>
              </a:r>
            </a:p>
          </p:txBody>
        </p:sp>
        <p:sp>
          <p:nvSpPr>
            <p:cNvPr id="24" name="文本框 23"/>
            <p:cNvSpPr txBox="1"/>
            <p:nvPr/>
          </p:nvSpPr>
          <p:spPr>
            <a:xfrm>
              <a:off x="9916" y="9243"/>
              <a:ext cx="3645" cy="434"/>
            </a:xfrm>
            <a:prstGeom prst="rect">
              <a:avLst/>
            </a:prstGeom>
            <a:solidFill>
              <a:srgbClr val="7030A0"/>
            </a:solidFill>
          </p:spPr>
          <p:txBody>
            <a:bodyPr wrap="square" rtlCol="0">
              <a:spAutoFit/>
            </a:bodyPr>
            <a:lstStyle/>
            <a:p>
              <a:pPr algn="ctr"/>
              <a:r>
                <a:rPr lang="zh-CN" sz="1200">
                  <a:solidFill>
                    <a:schemeClr val="bg1"/>
                  </a:solidFill>
                  <a:sym typeface="+mn-ea"/>
                </a:rPr>
                <a:t>促进健康</a:t>
              </a:r>
              <a:r>
                <a:rPr lang="en-US" altLang="zh-CN" sz="1200">
                  <a:solidFill>
                    <a:schemeClr val="bg1"/>
                  </a:solidFill>
                  <a:sym typeface="+mn-ea"/>
                </a:rPr>
                <a:t>·</a:t>
              </a:r>
              <a:r>
                <a:rPr lang="zh-CN" altLang="en-US" sz="1200">
                  <a:solidFill>
                    <a:schemeClr val="bg1"/>
                  </a:solidFill>
                  <a:sym typeface="+mn-ea"/>
                </a:rPr>
                <a:t>抗衰老</a:t>
              </a:r>
            </a:p>
          </p:txBody>
        </p:sp>
        <p:sp>
          <p:nvSpPr>
            <p:cNvPr id="25" name="文本框 24"/>
            <p:cNvSpPr txBox="1"/>
            <p:nvPr/>
          </p:nvSpPr>
          <p:spPr>
            <a:xfrm>
              <a:off x="10212" y="9894"/>
              <a:ext cx="3053" cy="531"/>
            </a:xfrm>
            <a:prstGeom prst="rect">
              <a:avLst/>
            </a:prstGeom>
            <a:solidFill>
              <a:schemeClr val="bg1"/>
            </a:solidFill>
          </p:spPr>
          <p:txBody>
            <a:bodyPr wrap="square" rtlCol="0">
              <a:spAutoFit/>
            </a:bodyPr>
            <a:lstStyle/>
            <a:p>
              <a:pPr algn="ctr"/>
              <a:r>
                <a:rPr lang="zh-CN" altLang="en-US" sz="1600" b="1">
                  <a:solidFill>
                    <a:srgbClr val="7030A0"/>
                  </a:solidFill>
                  <a:sym typeface="+mn-ea"/>
                </a:rPr>
                <a:t>辅助疗法</a:t>
              </a:r>
            </a:p>
          </p:txBody>
        </p:sp>
      </p:grpSp>
      <p:sp>
        <p:nvSpPr>
          <p:cNvPr id="5" name="文本框 4"/>
          <p:cNvSpPr txBox="1"/>
          <p:nvPr/>
        </p:nvSpPr>
        <p:spPr>
          <a:xfrm>
            <a:off x="542290" y="281940"/>
            <a:ext cx="5140960" cy="768350"/>
          </a:xfrm>
          <a:prstGeom prst="rect">
            <a:avLst/>
          </a:prstGeom>
          <a:noFill/>
        </p:spPr>
        <p:txBody>
          <a:bodyPr wrap="square" rtlCol="0">
            <a:spAutoFit/>
          </a:bodyPr>
          <a:lstStyle/>
          <a:p>
            <a:r>
              <a:rPr lang="zh-CN" altLang="en-US" sz="2400"/>
              <a:t>莲见疫苗</a:t>
            </a:r>
          </a:p>
          <a:p>
            <a:r>
              <a:rPr lang="zh-CN" altLang="en-US" sz="2000">
                <a:solidFill>
                  <a:srgbClr val="FF0000"/>
                </a:solidFill>
              </a:rPr>
              <a:t>根据病期制定分期治疗</a:t>
            </a:r>
          </a:p>
        </p:txBody>
      </p:sp>
      <p:sp>
        <p:nvSpPr>
          <p:cNvPr id="7" name="文本框 6"/>
          <p:cNvSpPr txBox="1"/>
          <p:nvPr/>
        </p:nvSpPr>
        <p:spPr>
          <a:xfrm>
            <a:off x="542290" y="1181100"/>
            <a:ext cx="11104245" cy="705485"/>
          </a:xfrm>
          <a:prstGeom prst="rect">
            <a:avLst/>
          </a:prstGeom>
          <a:noFill/>
        </p:spPr>
        <p:txBody>
          <a:bodyPr wrap="square" rtlCol="0">
            <a:spAutoFit/>
          </a:bodyPr>
          <a:lstStyle/>
          <a:p>
            <a:pPr marL="0" marR="0">
              <a:lnSpc>
                <a:spcPts val="2395"/>
              </a:lnSpc>
              <a:spcBef>
                <a:spcPts val="0"/>
              </a:spcBef>
              <a:spcAft>
                <a:spcPts val="0"/>
              </a:spcAft>
            </a:pPr>
            <a:r>
              <a:rPr lang="en-US" sz="1400" dirty="0">
                <a:solidFill>
                  <a:srgbClr val="000000"/>
                </a:solidFill>
                <a:latin typeface="HTKPLH+STXinwei" panose="02010800040101010101"/>
                <a:cs typeface="HTKPLH+STXinwei" panose="02010800040101010101"/>
                <a:sym typeface="+mn-ea"/>
              </a:rPr>
              <a:t>      </a:t>
            </a:r>
            <a:r>
              <a:rPr lang="zh-CN" altLang="en-US" sz="1400">
                <a:sym typeface="+mn-ea"/>
              </a:rPr>
              <a:t>癌症治疗是「全面战」。通过包括标准治疗和各种不同治疗方法很好的结合、可以协同提高治疗疗效。</a:t>
            </a:r>
          </a:p>
          <a:p>
            <a:pPr marL="0" marR="0">
              <a:lnSpc>
                <a:spcPts val="2395"/>
              </a:lnSpc>
              <a:spcBef>
                <a:spcPts val="0"/>
              </a:spcBef>
              <a:spcAft>
                <a:spcPts val="0"/>
              </a:spcAft>
            </a:pPr>
            <a:r>
              <a:rPr lang="zh-CN" altLang="en-US" sz="1400">
                <a:sym typeface="+mn-ea"/>
              </a:rPr>
              <a:t>      除了莲见疫苗以外、还有很多免疫治疗方案，我们研发的HITV疗法是主要的免疫疗法。也是我们为患者提出的最好的免疫治疗方案。</a:t>
            </a:r>
          </a:p>
        </p:txBody>
      </p:sp>
      <p:sp>
        <p:nvSpPr>
          <p:cNvPr id="9" name="文本框 8"/>
          <p:cNvSpPr txBox="1"/>
          <p:nvPr/>
        </p:nvSpPr>
        <p:spPr>
          <a:xfrm>
            <a:off x="4618355" y="6439535"/>
            <a:ext cx="915035" cy="306705"/>
          </a:xfrm>
          <a:prstGeom prst="rect">
            <a:avLst/>
          </a:prstGeom>
          <a:solidFill>
            <a:schemeClr val="bg1"/>
          </a:solidFill>
        </p:spPr>
        <p:txBody>
          <a:bodyPr wrap="square" rtlCol="0">
            <a:spAutoFit/>
          </a:bodyPr>
          <a:lstStyle/>
          <a:p>
            <a:r>
              <a:rPr lang="zh-CN" altLang="en-US" sz="1400"/>
              <a:t>预防癌症</a:t>
            </a:r>
          </a:p>
        </p:txBody>
      </p:sp>
      <p:sp>
        <p:nvSpPr>
          <p:cNvPr id="13" name="文本框 12"/>
          <p:cNvSpPr txBox="1"/>
          <p:nvPr/>
        </p:nvSpPr>
        <p:spPr>
          <a:xfrm>
            <a:off x="196850" y="5914390"/>
            <a:ext cx="1784985" cy="460375"/>
          </a:xfrm>
          <a:prstGeom prst="rect">
            <a:avLst/>
          </a:prstGeom>
          <a:noFill/>
        </p:spPr>
        <p:txBody>
          <a:bodyPr wrap="square" rtlCol="0">
            <a:spAutoFit/>
          </a:bodyPr>
          <a:lstStyle/>
          <a:p>
            <a:pPr algn="ctr"/>
            <a:endParaRPr lang="zh-CN" sz="1200"/>
          </a:p>
          <a:p>
            <a:pPr algn="ctr"/>
            <a:endParaRPr lang="zh-CN" altLang="en-US" sz="1200"/>
          </a:p>
        </p:txBody>
      </p:sp>
      <p:sp>
        <p:nvSpPr>
          <p:cNvPr id="14" name="文本框 13"/>
          <p:cNvSpPr txBox="1"/>
          <p:nvPr/>
        </p:nvSpPr>
        <p:spPr>
          <a:xfrm>
            <a:off x="8971915" y="6021705"/>
            <a:ext cx="1784985" cy="460375"/>
          </a:xfrm>
          <a:prstGeom prst="rect">
            <a:avLst/>
          </a:prstGeom>
          <a:noFill/>
        </p:spPr>
        <p:txBody>
          <a:bodyPr wrap="square" rtlCol="0">
            <a:spAutoFit/>
          </a:bodyPr>
          <a:lstStyle/>
          <a:p>
            <a:pPr algn="ctr"/>
            <a:endParaRPr lang="zh-CN" sz="1200"/>
          </a:p>
          <a:p>
            <a:pPr algn="ctr"/>
            <a:endParaRPr lang="zh-CN" altLang="en-US"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rcRect t="12464"/>
          <a:stretch>
            <a:fillRect/>
          </a:stretch>
        </p:blipFill>
        <p:spPr>
          <a:xfrm>
            <a:off x="1985010" y="1342390"/>
            <a:ext cx="4121150" cy="3912235"/>
          </a:xfrm>
          <a:prstGeom prst="rect">
            <a:avLst/>
          </a:prstGeom>
        </p:spPr>
      </p:pic>
      <p:pic>
        <p:nvPicPr>
          <p:cNvPr id="5" name="图片 4"/>
          <p:cNvPicPr>
            <a:picLocks noChangeAspect="1"/>
          </p:cNvPicPr>
          <p:nvPr/>
        </p:nvPicPr>
        <p:blipFill>
          <a:blip r:embed="rId3"/>
          <a:stretch>
            <a:fillRect/>
          </a:stretch>
        </p:blipFill>
        <p:spPr>
          <a:xfrm>
            <a:off x="6552565" y="1343025"/>
            <a:ext cx="4175125" cy="3912235"/>
          </a:xfrm>
          <a:prstGeom prst="rect">
            <a:avLst/>
          </a:prstGeom>
        </p:spPr>
      </p:pic>
      <p:sp>
        <p:nvSpPr>
          <p:cNvPr id="6" name="文本框 5"/>
          <p:cNvSpPr txBox="1"/>
          <p:nvPr/>
        </p:nvSpPr>
        <p:spPr>
          <a:xfrm>
            <a:off x="994410" y="5423535"/>
            <a:ext cx="10203815" cy="737235"/>
          </a:xfrm>
          <a:prstGeom prst="rect">
            <a:avLst/>
          </a:prstGeom>
          <a:noFill/>
        </p:spPr>
        <p:txBody>
          <a:bodyPr wrap="square" rtlCol="0">
            <a:spAutoFit/>
          </a:bodyPr>
          <a:lstStyle/>
          <a:p>
            <a:r>
              <a:rPr lang="en-US" altLang="zh-CN" sz="1400">
                <a:latin typeface="宋体" panose="02010600030101010101" pitchFamily="2" charset="-122"/>
                <a:ea typeface="宋体" panose="02010600030101010101" pitchFamily="2" charset="-122"/>
                <a:cs typeface="宋体" panose="02010600030101010101" pitchFamily="2" charset="-122"/>
              </a:rPr>
              <a:t>    </a:t>
            </a:r>
            <a:r>
              <a:rPr lang="zh-CN" altLang="en-US" sz="1400"/>
              <a:t>如今，拥有超过半个世纪临床实验历史的莲见细胞免疫治疗，已在世界范围内拥有数万名成功案例，并无一例医疗纠纷，这一数据在免疫治疗领域绝无仅有。更与台湾大学医学院开展合作，将其广泛应用于临床，经治患者中取得70%的有效治愈率，震惊世界，也再次验证了莲见细胞免疫治疗的安全性、可靠性与有效性。莲见疫苗对于28种以上的人体疾病都有治疗和预防的效果。</a:t>
            </a:r>
          </a:p>
        </p:txBody>
      </p:sp>
      <p:sp>
        <p:nvSpPr>
          <p:cNvPr id="2" name="文本框 1"/>
          <p:cNvSpPr txBox="1"/>
          <p:nvPr/>
        </p:nvSpPr>
        <p:spPr>
          <a:xfrm>
            <a:off x="542290" y="281940"/>
            <a:ext cx="5140960" cy="768350"/>
          </a:xfrm>
          <a:prstGeom prst="rect">
            <a:avLst/>
          </a:prstGeom>
          <a:noFill/>
        </p:spPr>
        <p:txBody>
          <a:bodyPr wrap="square" rtlCol="0">
            <a:spAutoFit/>
          </a:bodyPr>
          <a:lstStyle/>
          <a:p>
            <a:r>
              <a:rPr lang="zh-CN" altLang="en-US" sz="2400"/>
              <a:t>莲见疫苗</a:t>
            </a:r>
          </a:p>
          <a:p>
            <a:r>
              <a:rPr lang="zh-CN" altLang="en-US" sz="2000">
                <a:solidFill>
                  <a:srgbClr val="FF0000"/>
                </a:solidFill>
              </a:rPr>
              <a:t>治疗数据</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4" name="文本框 3"/>
          <p:cNvSpPr txBox="1"/>
          <p:nvPr/>
        </p:nvSpPr>
        <p:spPr>
          <a:xfrm>
            <a:off x="542290" y="281940"/>
            <a:ext cx="6551930" cy="768350"/>
          </a:xfrm>
          <a:prstGeom prst="rect">
            <a:avLst/>
          </a:prstGeom>
          <a:noFill/>
        </p:spPr>
        <p:txBody>
          <a:bodyPr wrap="square" rtlCol="0">
            <a:spAutoFit/>
          </a:bodyPr>
          <a:lstStyle/>
          <a:p>
            <a:r>
              <a:rPr lang="zh-CN" altLang="en-US" sz="2400"/>
              <a:t>莲见疫苗</a:t>
            </a:r>
          </a:p>
          <a:p>
            <a:r>
              <a:rPr lang="zh-CN" altLang="en-US" sz="2000">
                <a:solidFill>
                  <a:srgbClr val="FF0000"/>
                </a:solidFill>
              </a:rPr>
              <a:t>具有治疗型疫苗和预防型疫苗两种疫苗</a:t>
            </a:r>
          </a:p>
        </p:txBody>
      </p:sp>
      <p:sp>
        <p:nvSpPr>
          <p:cNvPr id="6" name="文本框 5"/>
          <p:cNvSpPr txBox="1"/>
          <p:nvPr/>
        </p:nvSpPr>
        <p:spPr>
          <a:xfrm>
            <a:off x="415290" y="1326515"/>
            <a:ext cx="6869430" cy="1429385"/>
          </a:xfrm>
          <a:prstGeom prst="rect">
            <a:avLst/>
          </a:prstGeom>
          <a:noFill/>
        </p:spPr>
        <p:txBody>
          <a:bodyPr wrap="square" rtlCol="0">
            <a:spAutoFit/>
          </a:bodyPr>
          <a:lstStyle/>
          <a:p>
            <a:pPr marL="0" marR="0">
              <a:lnSpc>
                <a:spcPts val="1625"/>
              </a:lnSpc>
              <a:spcBef>
                <a:spcPts val="0"/>
              </a:spcBef>
              <a:spcAft>
                <a:spcPts val="0"/>
              </a:spcAft>
            </a:pPr>
            <a:r>
              <a:rPr lang="zh-CN" altLang="en-US" sz="1400">
                <a:sym typeface="+mn-ea"/>
              </a:rPr>
              <a:t>能使体内癌症消除的治疗型疫苗“莲见疫苗”，它也被称为预防性疫苗，因为对预防癌症效果非常好。</a:t>
            </a:r>
          </a:p>
          <a:p>
            <a:pPr marL="0" marR="0">
              <a:lnSpc>
                <a:spcPts val="2395"/>
              </a:lnSpc>
              <a:spcBef>
                <a:spcPts val="0"/>
              </a:spcBef>
              <a:spcAft>
                <a:spcPts val="0"/>
              </a:spcAft>
            </a:pPr>
            <a:endParaRPr lang="zh-CN" altLang="en-US" sz="1400">
              <a:sym typeface="+mn-ea"/>
            </a:endParaRPr>
          </a:p>
          <a:p>
            <a:pPr marL="0" marR="0">
              <a:lnSpc>
                <a:spcPts val="2395"/>
              </a:lnSpc>
              <a:spcBef>
                <a:spcPts val="0"/>
              </a:spcBef>
              <a:spcAft>
                <a:spcPts val="0"/>
              </a:spcAft>
            </a:pPr>
            <a:r>
              <a:rPr lang="zh-CN" altLang="en-US" sz="1400">
                <a:sym typeface="+mn-ea"/>
              </a:rPr>
              <a:t>使用预先为各器官准备好的抗原叫「一般疫苗」，自己的抗原制作的叫「自体疫苗」。</a:t>
            </a:r>
          </a:p>
          <a:p>
            <a:pPr marL="0" marR="0">
              <a:lnSpc>
                <a:spcPts val="2395"/>
              </a:lnSpc>
              <a:spcBef>
                <a:spcPts val="0"/>
              </a:spcBef>
              <a:spcAft>
                <a:spcPts val="0"/>
              </a:spcAft>
            </a:pPr>
            <a:r>
              <a:rPr lang="zh-CN" altLang="en-US" sz="1400">
                <a:sym typeface="+mn-ea"/>
              </a:rPr>
              <a:t>根据癌症病人的分期、预防、预防复发目地不同选择也不同。</a:t>
            </a:r>
            <a:endParaRPr lang="zh-CN" sz="1600" dirty="0">
              <a:solidFill>
                <a:srgbClr val="000000"/>
              </a:solidFill>
              <a:latin typeface="宋体" panose="02010600030101010101" pitchFamily="2" charset="-122"/>
              <a:cs typeface="宋体" panose="02010600030101010101" pitchFamily="2" charset="-122"/>
              <a:sym typeface="+mn-ea"/>
            </a:endParaRPr>
          </a:p>
        </p:txBody>
      </p:sp>
      <p:grpSp>
        <p:nvGrpSpPr>
          <p:cNvPr id="10" name="组合 9"/>
          <p:cNvGrpSpPr/>
          <p:nvPr/>
        </p:nvGrpSpPr>
        <p:grpSpPr>
          <a:xfrm>
            <a:off x="1908810" y="4137660"/>
            <a:ext cx="4599940" cy="2432685"/>
            <a:chOff x="3006" y="6516"/>
            <a:chExt cx="7244" cy="3831"/>
          </a:xfrm>
        </p:grpSpPr>
        <p:sp>
          <p:nvSpPr>
            <p:cNvPr id="7" name="文本框 6"/>
            <p:cNvSpPr txBox="1"/>
            <p:nvPr/>
          </p:nvSpPr>
          <p:spPr>
            <a:xfrm>
              <a:off x="8560" y="6869"/>
              <a:ext cx="1691" cy="798"/>
            </a:xfrm>
            <a:prstGeom prst="rect">
              <a:avLst/>
            </a:prstGeom>
            <a:noFill/>
          </p:spPr>
          <p:txBody>
            <a:bodyPr wrap="square" rtlCol="0">
              <a:spAutoFit/>
            </a:bodyPr>
            <a:lstStyle/>
            <a:p>
              <a:r>
                <a:rPr lang="zh-CN" altLang="en-US" sz="900"/>
                <a:t>莲见疫苗在获得性免疫中起作用是最强的防御线</a:t>
              </a:r>
            </a:p>
          </p:txBody>
        </p:sp>
        <p:sp>
          <p:nvSpPr>
            <p:cNvPr id="8" name="文本框 7"/>
            <p:cNvSpPr txBox="1"/>
            <p:nvPr/>
          </p:nvSpPr>
          <p:spPr>
            <a:xfrm>
              <a:off x="3006" y="6516"/>
              <a:ext cx="1352" cy="362"/>
            </a:xfrm>
            <a:prstGeom prst="rect">
              <a:avLst/>
            </a:prstGeom>
            <a:noFill/>
          </p:spPr>
          <p:txBody>
            <a:bodyPr wrap="square" rtlCol="0">
              <a:spAutoFit/>
            </a:bodyPr>
            <a:lstStyle/>
            <a:p>
              <a:r>
                <a:rPr lang="zh-CN" altLang="en-US" sz="900"/>
                <a:t>一般疫苗</a:t>
              </a:r>
            </a:p>
          </p:txBody>
        </p:sp>
        <p:sp>
          <p:nvSpPr>
            <p:cNvPr id="9" name="文本框 8"/>
            <p:cNvSpPr txBox="1"/>
            <p:nvPr/>
          </p:nvSpPr>
          <p:spPr>
            <a:xfrm>
              <a:off x="3898" y="9985"/>
              <a:ext cx="1352" cy="362"/>
            </a:xfrm>
            <a:prstGeom prst="rect">
              <a:avLst/>
            </a:prstGeom>
            <a:noFill/>
          </p:spPr>
          <p:txBody>
            <a:bodyPr wrap="square" rtlCol="0">
              <a:spAutoFit/>
            </a:bodyPr>
            <a:lstStyle/>
            <a:p>
              <a:r>
                <a:rPr lang="zh-CN" altLang="en-US" sz="900"/>
                <a:t>自体疫苗</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4" name="文本框 3"/>
          <p:cNvSpPr txBox="1"/>
          <p:nvPr/>
        </p:nvSpPr>
        <p:spPr>
          <a:xfrm>
            <a:off x="542290" y="281940"/>
            <a:ext cx="5140960" cy="768350"/>
          </a:xfrm>
          <a:prstGeom prst="rect">
            <a:avLst/>
          </a:prstGeom>
          <a:noFill/>
        </p:spPr>
        <p:txBody>
          <a:bodyPr wrap="square" rtlCol="0">
            <a:spAutoFit/>
          </a:bodyPr>
          <a:lstStyle/>
          <a:p>
            <a:r>
              <a:rPr lang="zh-CN" altLang="en-US" sz="2400"/>
              <a:t>莲见疫苗</a:t>
            </a:r>
          </a:p>
          <a:p>
            <a:r>
              <a:rPr lang="zh-CN" altLang="en-US" sz="2000">
                <a:solidFill>
                  <a:srgbClr val="FF0000"/>
                </a:solidFill>
              </a:rPr>
              <a:t>使用莲见疫苗的六大好处</a:t>
            </a:r>
          </a:p>
        </p:txBody>
      </p:sp>
      <p:sp>
        <p:nvSpPr>
          <p:cNvPr id="6" name="文本框 5"/>
          <p:cNvSpPr txBox="1"/>
          <p:nvPr/>
        </p:nvSpPr>
        <p:spPr>
          <a:xfrm>
            <a:off x="649605" y="1355090"/>
            <a:ext cx="2782570" cy="4939030"/>
          </a:xfrm>
          <a:prstGeom prst="rect">
            <a:avLst/>
          </a:prstGeom>
          <a:noFill/>
        </p:spPr>
        <p:txBody>
          <a:bodyPr wrap="square" rtlCol="0">
            <a:spAutoFit/>
          </a:bodyPr>
          <a:lstStyle/>
          <a:p>
            <a:pPr marL="0" marR="0">
              <a:lnSpc>
                <a:spcPts val="2090"/>
              </a:lnSpc>
              <a:spcBef>
                <a:spcPts val="0"/>
              </a:spcBef>
              <a:spcAft>
                <a:spcPts val="0"/>
              </a:spcAft>
            </a:pPr>
            <a:r>
              <a:rPr sz="1600" dirty="0">
                <a:solidFill>
                  <a:srgbClr val="000000"/>
                </a:solidFill>
                <a:latin typeface="Trebuchet MS" panose="020B0603020202020204"/>
                <a:cs typeface="Trebuchet MS" panose="020B0603020202020204"/>
                <a:sym typeface="+mn-ea"/>
              </a:rPr>
              <a:t>1.</a:t>
            </a:r>
            <a:r>
              <a:rPr sz="1600" spc="637" dirty="0">
                <a:solidFill>
                  <a:srgbClr val="000000"/>
                </a:solidFill>
                <a:latin typeface="Times New Roman" panose="02020603050405020304"/>
                <a:cs typeface="Times New Roman" panose="02020603050405020304"/>
                <a:sym typeface="+mn-ea"/>
              </a:rPr>
              <a:t> </a:t>
            </a:r>
            <a:r>
              <a:rPr sz="1600" dirty="0">
                <a:solidFill>
                  <a:srgbClr val="000000"/>
                </a:solidFill>
                <a:latin typeface="HTKPLH+STXinwei" panose="02010800040101010101"/>
                <a:cs typeface="HTKPLH+STXinwei" panose="02010800040101010101"/>
                <a:sym typeface="+mn-ea"/>
              </a:rPr>
              <a:t>癌症术后使用，预防癌症的复发</a:t>
            </a:r>
            <a:r>
              <a:rPr lang="zh-CN" sz="1600" dirty="0">
                <a:solidFill>
                  <a:srgbClr val="000000"/>
                </a:solidFill>
                <a:latin typeface="HTKPLH+STXinwei" panose="02010800040101010101"/>
                <a:cs typeface="HTKPLH+STXinwei" panose="02010800040101010101"/>
                <a:sym typeface="+mn-ea"/>
              </a:rPr>
              <a:t>，根据莲见诊所的数据患者</a:t>
            </a:r>
            <a:r>
              <a:rPr lang="en-US" altLang="zh-CN" sz="1600" dirty="0">
                <a:solidFill>
                  <a:srgbClr val="000000"/>
                </a:solidFill>
                <a:latin typeface="HTKPLH+STXinwei" panose="02010800040101010101"/>
                <a:cs typeface="HTKPLH+STXinwei" panose="02010800040101010101"/>
                <a:sym typeface="+mn-ea"/>
              </a:rPr>
              <a:t>5</a:t>
            </a:r>
            <a:r>
              <a:rPr lang="zh-CN" altLang="en-US" sz="1600" dirty="0">
                <a:solidFill>
                  <a:srgbClr val="000000"/>
                </a:solidFill>
                <a:latin typeface="HTKPLH+STXinwei" panose="02010800040101010101"/>
                <a:cs typeface="HTKPLH+STXinwei" panose="02010800040101010101"/>
                <a:sym typeface="+mn-ea"/>
              </a:rPr>
              <a:t>年内生存率提高</a:t>
            </a:r>
            <a:r>
              <a:rPr lang="en-US" altLang="zh-CN" sz="1600" dirty="0">
                <a:solidFill>
                  <a:srgbClr val="000000"/>
                </a:solidFill>
                <a:latin typeface="HTKPLH+STXinwei" panose="02010800040101010101"/>
                <a:cs typeface="HTKPLH+STXinwei" panose="02010800040101010101"/>
                <a:sym typeface="+mn-ea"/>
              </a:rPr>
              <a:t>15~25%</a:t>
            </a:r>
            <a:endParaRPr sz="1600" dirty="0">
              <a:solidFill>
                <a:srgbClr val="000000"/>
              </a:solidFill>
              <a:latin typeface="HTKPLH+STXinwei" panose="02010800040101010101"/>
              <a:cs typeface="HTKPLH+STXinwei" panose="02010800040101010101"/>
              <a:sym typeface="+mn-ea"/>
            </a:endParaRPr>
          </a:p>
          <a:p>
            <a:pPr marL="0" marR="0">
              <a:lnSpc>
                <a:spcPts val="2090"/>
              </a:lnSpc>
              <a:spcBef>
                <a:spcPts val="0"/>
              </a:spcBef>
              <a:spcAft>
                <a:spcPts val="0"/>
              </a:spcAft>
            </a:pPr>
            <a:endParaRPr sz="1600" dirty="0">
              <a:solidFill>
                <a:srgbClr val="000000"/>
              </a:solidFill>
              <a:latin typeface="HTKPLH+STXinwei" panose="02010800040101010101"/>
              <a:cs typeface="HTKPLH+STXinwei" panose="02010800040101010101"/>
            </a:endParaRPr>
          </a:p>
          <a:p>
            <a:pPr marL="0" marR="0">
              <a:lnSpc>
                <a:spcPts val="2090"/>
              </a:lnSpc>
              <a:spcBef>
                <a:spcPts val="20"/>
              </a:spcBef>
              <a:spcAft>
                <a:spcPts val="0"/>
              </a:spcAft>
            </a:pPr>
            <a:r>
              <a:rPr sz="1600" dirty="0">
                <a:solidFill>
                  <a:srgbClr val="000000"/>
                </a:solidFill>
                <a:latin typeface="Trebuchet MS" panose="020B0603020202020204"/>
                <a:cs typeface="Trebuchet MS" panose="020B0603020202020204"/>
                <a:sym typeface="+mn-ea"/>
              </a:rPr>
              <a:t>2.</a:t>
            </a:r>
            <a:r>
              <a:rPr sz="1600" spc="637" dirty="0">
                <a:solidFill>
                  <a:srgbClr val="000000"/>
                </a:solidFill>
                <a:latin typeface="Times New Roman" panose="02020603050405020304"/>
                <a:cs typeface="Times New Roman" panose="02020603050405020304"/>
                <a:sym typeface="+mn-ea"/>
              </a:rPr>
              <a:t> </a:t>
            </a:r>
            <a:r>
              <a:rPr sz="1600" dirty="0">
                <a:solidFill>
                  <a:srgbClr val="000000"/>
                </a:solidFill>
                <a:latin typeface="HTKPLH+STXinwei" panose="02010800040101010101"/>
                <a:cs typeface="HTKPLH+STXinwei" panose="02010800040101010101"/>
                <a:sym typeface="+mn-ea"/>
              </a:rPr>
              <a:t>使用莲见疫苗没有副作用</a:t>
            </a:r>
          </a:p>
          <a:p>
            <a:pPr marL="0" marR="0">
              <a:lnSpc>
                <a:spcPts val="2090"/>
              </a:lnSpc>
              <a:spcBef>
                <a:spcPts val="20"/>
              </a:spcBef>
              <a:spcAft>
                <a:spcPts val="0"/>
              </a:spcAft>
            </a:pPr>
            <a:endParaRPr sz="1600" dirty="0">
              <a:solidFill>
                <a:srgbClr val="000000"/>
              </a:solidFill>
              <a:latin typeface="HTKPLH+STXinwei" panose="02010800040101010101"/>
              <a:cs typeface="HTKPLH+STXinwei" panose="02010800040101010101"/>
            </a:endParaRPr>
          </a:p>
          <a:p>
            <a:pPr marL="0" marR="0">
              <a:lnSpc>
                <a:spcPts val="2090"/>
              </a:lnSpc>
              <a:spcBef>
                <a:spcPts val="20"/>
              </a:spcBef>
              <a:spcAft>
                <a:spcPts val="0"/>
              </a:spcAft>
            </a:pPr>
            <a:r>
              <a:rPr sz="1600" dirty="0">
                <a:solidFill>
                  <a:srgbClr val="000000"/>
                </a:solidFill>
                <a:latin typeface="Trebuchet MS" panose="020B0603020202020204"/>
                <a:cs typeface="Trebuchet MS" panose="020B0603020202020204"/>
                <a:sym typeface="+mn-ea"/>
              </a:rPr>
              <a:t>3.</a:t>
            </a:r>
            <a:r>
              <a:rPr sz="1600" spc="637" dirty="0">
                <a:solidFill>
                  <a:srgbClr val="000000"/>
                </a:solidFill>
                <a:latin typeface="Times New Roman" panose="02020603050405020304"/>
                <a:cs typeface="Times New Roman" panose="02020603050405020304"/>
                <a:sym typeface="+mn-ea"/>
              </a:rPr>
              <a:t> </a:t>
            </a:r>
            <a:r>
              <a:rPr sz="1600" dirty="0">
                <a:solidFill>
                  <a:srgbClr val="000000"/>
                </a:solidFill>
                <a:latin typeface="HTKPLH+STXinwei" panose="02010800040101010101"/>
                <a:cs typeface="HTKPLH+STXinwei" panose="02010800040101010101"/>
                <a:sym typeface="+mn-ea"/>
              </a:rPr>
              <a:t>如果和其他治疗法并用，能起到更好的效果</a:t>
            </a:r>
          </a:p>
          <a:p>
            <a:pPr marL="0" marR="0">
              <a:lnSpc>
                <a:spcPts val="2090"/>
              </a:lnSpc>
              <a:spcBef>
                <a:spcPts val="20"/>
              </a:spcBef>
              <a:spcAft>
                <a:spcPts val="0"/>
              </a:spcAft>
            </a:pPr>
            <a:endParaRPr sz="1600" dirty="0">
              <a:solidFill>
                <a:srgbClr val="000000"/>
              </a:solidFill>
              <a:latin typeface="HTKPLH+STXinwei" panose="02010800040101010101"/>
              <a:cs typeface="HTKPLH+STXinwei" panose="02010800040101010101"/>
            </a:endParaRPr>
          </a:p>
          <a:p>
            <a:pPr marL="0" marR="0">
              <a:lnSpc>
                <a:spcPts val="2090"/>
              </a:lnSpc>
              <a:spcBef>
                <a:spcPts val="20"/>
              </a:spcBef>
              <a:spcAft>
                <a:spcPts val="0"/>
              </a:spcAft>
            </a:pPr>
            <a:r>
              <a:rPr sz="1600" dirty="0">
                <a:solidFill>
                  <a:srgbClr val="000000"/>
                </a:solidFill>
                <a:latin typeface="Trebuchet MS" panose="020B0603020202020204"/>
                <a:cs typeface="Trebuchet MS" panose="020B0603020202020204"/>
                <a:sym typeface="+mn-ea"/>
              </a:rPr>
              <a:t>4.</a:t>
            </a:r>
            <a:r>
              <a:rPr sz="1600" spc="637" dirty="0">
                <a:solidFill>
                  <a:srgbClr val="000000"/>
                </a:solidFill>
                <a:latin typeface="Times New Roman" panose="02020603050405020304"/>
                <a:cs typeface="Times New Roman" panose="02020603050405020304"/>
                <a:sym typeface="+mn-ea"/>
              </a:rPr>
              <a:t> </a:t>
            </a:r>
            <a:r>
              <a:rPr sz="1600" dirty="0">
                <a:solidFill>
                  <a:srgbClr val="000000"/>
                </a:solidFill>
                <a:latin typeface="HTKPLH+STXinwei" panose="02010800040101010101"/>
                <a:cs typeface="HTKPLH+STXinwei" panose="02010800040101010101"/>
                <a:sym typeface="+mn-ea"/>
              </a:rPr>
              <a:t>能减轻化疗和放疗引起的副作用</a:t>
            </a:r>
          </a:p>
          <a:p>
            <a:pPr marL="0" marR="0">
              <a:lnSpc>
                <a:spcPts val="2090"/>
              </a:lnSpc>
              <a:spcBef>
                <a:spcPts val="20"/>
              </a:spcBef>
              <a:spcAft>
                <a:spcPts val="0"/>
              </a:spcAft>
            </a:pPr>
            <a:endParaRPr sz="1600" dirty="0">
              <a:solidFill>
                <a:srgbClr val="000000"/>
              </a:solidFill>
              <a:latin typeface="HTKPLH+STXinwei" panose="02010800040101010101"/>
              <a:cs typeface="HTKPLH+STXinwei" panose="02010800040101010101"/>
            </a:endParaRPr>
          </a:p>
          <a:p>
            <a:pPr marL="0" marR="0">
              <a:lnSpc>
                <a:spcPts val="2090"/>
              </a:lnSpc>
              <a:spcBef>
                <a:spcPts val="20"/>
              </a:spcBef>
              <a:spcAft>
                <a:spcPts val="0"/>
              </a:spcAft>
            </a:pPr>
            <a:r>
              <a:rPr sz="1600" dirty="0">
                <a:solidFill>
                  <a:srgbClr val="000000"/>
                </a:solidFill>
                <a:latin typeface="Trebuchet MS" panose="020B0603020202020204"/>
                <a:cs typeface="Trebuchet MS" panose="020B0603020202020204"/>
                <a:sym typeface="+mn-ea"/>
              </a:rPr>
              <a:t>5.</a:t>
            </a:r>
            <a:r>
              <a:rPr sz="1600" spc="637" dirty="0">
                <a:solidFill>
                  <a:srgbClr val="000000"/>
                </a:solidFill>
                <a:latin typeface="Times New Roman" panose="02020603050405020304"/>
                <a:cs typeface="Times New Roman" panose="02020603050405020304"/>
                <a:sym typeface="+mn-ea"/>
              </a:rPr>
              <a:t> </a:t>
            </a:r>
            <a:r>
              <a:rPr sz="1600" dirty="0">
                <a:solidFill>
                  <a:srgbClr val="000000"/>
                </a:solidFill>
                <a:latin typeface="HTKPLH+STXinwei" panose="02010800040101010101"/>
                <a:cs typeface="HTKPLH+STXinwei" panose="02010800040101010101"/>
                <a:sym typeface="+mn-ea"/>
              </a:rPr>
              <a:t>自己可以注射，所以不影响工作，很多病人是边工作边治疗</a:t>
            </a:r>
          </a:p>
          <a:p>
            <a:pPr marL="0" marR="0">
              <a:lnSpc>
                <a:spcPts val="2090"/>
              </a:lnSpc>
              <a:spcBef>
                <a:spcPts val="20"/>
              </a:spcBef>
              <a:spcAft>
                <a:spcPts val="0"/>
              </a:spcAft>
            </a:pPr>
            <a:endParaRPr sz="1600" dirty="0">
              <a:solidFill>
                <a:srgbClr val="000000"/>
              </a:solidFill>
              <a:latin typeface="HTKPLH+STXinwei" panose="02010800040101010101"/>
              <a:cs typeface="HTKPLH+STXinwei" panose="02010800040101010101"/>
              <a:sym typeface="+mn-ea"/>
            </a:endParaRPr>
          </a:p>
          <a:p>
            <a:pPr marL="0" marR="0">
              <a:lnSpc>
                <a:spcPts val="2090"/>
              </a:lnSpc>
              <a:spcBef>
                <a:spcPts val="20"/>
              </a:spcBef>
              <a:spcAft>
                <a:spcPts val="0"/>
              </a:spcAft>
            </a:pPr>
            <a:r>
              <a:rPr lang="en-US" sz="1600" dirty="0">
                <a:solidFill>
                  <a:srgbClr val="000000"/>
                </a:solidFill>
                <a:latin typeface="Trebuchet MS" panose="020B0603020202020204"/>
                <a:cs typeface="Trebuchet MS" panose="020B0603020202020204"/>
                <a:sym typeface="+mn-ea"/>
              </a:rPr>
              <a:t>6</a:t>
            </a:r>
            <a:r>
              <a:rPr sz="1600" dirty="0">
                <a:solidFill>
                  <a:srgbClr val="000000"/>
                </a:solidFill>
                <a:latin typeface="Trebuchet MS" panose="020B0603020202020204"/>
                <a:cs typeface="Trebuchet MS" panose="020B0603020202020204"/>
                <a:sym typeface="+mn-ea"/>
              </a:rPr>
              <a:t>.</a:t>
            </a:r>
            <a:r>
              <a:rPr sz="1600" spc="637" dirty="0">
                <a:solidFill>
                  <a:srgbClr val="000000"/>
                </a:solidFill>
                <a:latin typeface="Times New Roman" panose="02020603050405020304"/>
                <a:cs typeface="Times New Roman" panose="02020603050405020304"/>
                <a:sym typeface="+mn-ea"/>
              </a:rPr>
              <a:t> </a:t>
            </a:r>
            <a:r>
              <a:rPr lang="zh-CN" altLang="en-US" sz="1600"/>
              <a:t>提高</a:t>
            </a:r>
            <a:r>
              <a:rPr lang="en-US" altLang="zh-CN" sz="1600"/>
              <a:t>QOL</a:t>
            </a:r>
            <a:r>
              <a:rPr lang="zh-CN" altLang="en-US" sz="1600"/>
              <a:t>（生活质量）</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4" name="文本框 3"/>
          <p:cNvSpPr txBox="1"/>
          <p:nvPr/>
        </p:nvSpPr>
        <p:spPr>
          <a:xfrm>
            <a:off x="542290" y="281940"/>
            <a:ext cx="5140960" cy="768350"/>
          </a:xfrm>
          <a:prstGeom prst="rect">
            <a:avLst/>
          </a:prstGeom>
          <a:noFill/>
        </p:spPr>
        <p:txBody>
          <a:bodyPr wrap="square" rtlCol="0">
            <a:spAutoFit/>
          </a:bodyPr>
          <a:lstStyle/>
          <a:p>
            <a:r>
              <a:rPr lang="zh-CN" altLang="en-US" sz="2400"/>
              <a:t>莲见疫苗</a:t>
            </a:r>
          </a:p>
          <a:p>
            <a:r>
              <a:rPr lang="zh-CN" altLang="en-US" sz="2000">
                <a:solidFill>
                  <a:srgbClr val="FF0000"/>
                </a:solidFill>
              </a:rPr>
              <a:t>分型</a:t>
            </a:r>
          </a:p>
        </p:txBody>
      </p:sp>
      <p:sp>
        <p:nvSpPr>
          <p:cNvPr id="7" name="文本框 6"/>
          <p:cNvSpPr txBox="1"/>
          <p:nvPr/>
        </p:nvSpPr>
        <p:spPr>
          <a:xfrm>
            <a:off x="1316355" y="1111250"/>
            <a:ext cx="8382635" cy="1051560"/>
          </a:xfrm>
          <a:prstGeom prst="rect">
            <a:avLst/>
          </a:prstGeom>
          <a:noFill/>
        </p:spPr>
        <p:txBody>
          <a:bodyPr wrap="square" rtlCol="0">
            <a:spAutoFit/>
          </a:bodyPr>
          <a:lstStyle/>
          <a:p>
            <a:pPr marL="0" marR="0">
              <a:lnSpc>
                <a:spcPts val="2700"/>
              </a:lnSpc>
              <a:spcBef>
                <a:spcPts val="0"/>
              </a:spcBef>
              <a:spcAft>
                <a:spcPts val="0"/>
              </a:spcAft>
            </a:pPr>
            <a:r>
              <a:rPr sz="1400" dirty="0">
                <a:solidFill>
                  <a:srgbClr val="000000"/>
                </a:solidFill>
                <a:latin typeface="HTKPLH+STXinwei" panose="02010800040101010101"/>
                <a:cs typeface="HTKPLH+STXinwei" panose="02010800040101010101"/>
                <a:sym typeface="+mn-ea"/>
              </a:rPr>
              <a:t>根据患者的状态</a:t>
            </a:r>
            <a:r>
              <a:rPr lang="zh-CN" sz="1400" dirty="0">
                <a:solidFill>
                  <a:srgbClr val="000000"/>
                </a:solidFill>
                <a:latin typeface="HTKPLH+STXinwei" panose="02010800040101010101"/>
                <a:cs typeface="HTKPLH+STXinwei" panose="02010800040101010101"/>
                <a:sym typeface="+mn-ea"/>
              </a:rPr>
              <a:t>和</a:t>
            </a:r>
            <a:r>
              <a:rPr sz="1400" dirty="0">
                <a:solidFill>
                  <a:srgbClr val="000000"/>
                </a:solidFill>
                <a:latin typeface="HTKPLH+STXinwei" panose="02010800040101010101"/>
                <a:cs typeface="HTKPLH+STXinwei" panose="02010800040101010101"/>
                <a:sym typeface="+mn-ea"/>
              </a:rPr>
              <a:t>环境考虑</a:t>
            </a:r>
            <a:r>
              <a:rPr lang="zh-CN" sz="1400" dirty="0">
                <a:solidFill>
                  <a:srgbClr val="000000"/>
                </a:solidFill>
                <a:latin typeface="HTKPLH+STXinwei" panose="02010800040101010101"/>
                <a:cs typeface="HTKPLH+STXinwei" panose="02010800040101010101"/>
                <a:sym typeface="+mn-ea"/>
              </a:rPr>
              <a:t>，</a:t>
            </a:r>
            <a:r>
              <a:rPr sz="1400" dirty="0">
                <a:solidFill>
                  <a:srgbClr val="000000"/>
                </a:solidFill>
                <a:latin typeface="HTKPLH+STXinwei" panose="02010800040101010101"/>
                <a:cs typeface="HTKPLH+STXinwei" panose="02010800040101010101"/>
                <a:sym typeface="+mn-ea"/>
              </a:rPr>
              <a:t>选定适用类型</a:t>
            </a:r>
            <a:r>
              <a:rPr lang="zh-CN" sz="1400" dirty="0">
                <a:solidFill>
                  <a:srgbClr val="000000"/>
                </a:solidFill>
                <a:latin typeface="HTKPLH+STXinwei" panose="02010800040101010101"/>
                <a:cs typeface="HTKPLH+STXinwei" panose="02010800040101010101"/>
                <a:sym typeface="+mn-ea"/>
              </a:rPr>
              <a:t>为治疗提供便利</a:t>
            </a:r>
            <a:r>
              <a:rPr sz="1400" dirty="0">
                <a:solidFill>
                  <a:srgbClr val="000000"/>
                </a:solidFill>
                <a:latin typeface="HTKPLH+STXinwei" panose="02010800040101010101"/>
                <a:cs typeface="HTKPLH+STXinwei" panose="02010800040101010101"/>
                <a:sym typeface="+mn-ea"/>
              </a:rPr>
              <a:t>。</a:t>
            </a:r>
          </a:p>
          <a:p>
            <a:pPr marL="0" marR="0">
              <a:lnSpc>
                <a:spcPts val="2395"/>
              </a:lnSpc>
              <a:spcBef>
                <a:spcPts val="0"/>
              </a:spcBef>
              <a:spcAft>
                <a:spcPts val="0"/>
              </a:spcAft>
            </a:pPr>
            <a:r>
              <a:rPr sz="1400" dirty="0">
                <a:solidFill>
                  <a:srgbClr val="000000"/>
                </a:solidFill>
                <a:latin typeface="HTKPLH+STXinwei" panose="02010800040101010101"/>
                <a:cs typeface="HTKPLH+STXinwei" panose="02010800040101010101"/>
                <a:sym typeface="+mn-ea"/>
              </a:rPr>
              <a:t>莲见疫苗为</a:t>
            </a:r>
            <a:r>
              <a:rPr sz="1400" dirty="0">
                <a:solidFill>
                  <a:srgbClr val="000000"/>
                </a:solidFill>
                <a:latin typeface="LTDMIH+Meiryo" panose="020B0604030504040204"/>
                <a:cs typeface="LTDMIH+Meiryo" panose="020B0604030504040204"/>
                <a:sym typeface="+mn-ea"/>
              </a:rPr>
              <a:t>「</a:t>
            </a:r>
            <a:r>
              <a:rPr sz="1400" dirty="0">
                <a:solidFill>
                  <a:srgbClr val="000000"/>
                </a:solidFill>
                <a:latin typeface="HTKPLH+STXinwei" panose="02010800040101010101"/>
                <a:cs typeface="HTKPLH+STXinwei" panose="02010800040101010101"/>
                <a:sym typeface="+mn-ea"/>
              </a:rPr>
              <a:t>皮下注射</a:t>
            </a:r>
            <a:r>
              <a:rPr sz="1400" dirty="0">
                <a:solidFill>
                  <a:srgbClr val="000000"/>
                </a:solidFill>
                <a:latin typeface="LTDMIH+Meiryo" panose="020B0604030504040204"/>
                <a:cs typeface="LTDMIH+Meiryo" panose="020B0604030504040204"/>
                <a:sym typeface="+mn-ea"/>
              </a:rPr>
              <a:t>」</a:t>
            </a:r>
            <a:r>
              <a:rPr lang="zh-CN" sz="1400" dirty="0">
                <a:solidFill>
                  <a:srgbClr val="000000"/>
                </a:solidFill>
                <a:latin typeface="LTDMIH+Meiryo" panose="020B0604030504040204"/>
                <a:cs typeface="LTDMIH+Meiryo" panose="020B0604030504040204"/>
                <a:sym typeface="+mn-ea"/>
              </a:rPr>
              <a:t>，</a:t>
            </a:r>
            <a:r>
              <a:rPr sz="1400" dirty="0">
                <a:solidFill>
                  <a:srgbClr val="000000"/>
                </a:solidFill>
                <a:latin typeface="HTKPLH+STXinwei" panose="02010800040101010101"/>
                <a:cs typeface="HTKPLH+STXinwei" panose="02010800040101010101"/>
                <a:sym typeface="+mn-ea"/>
              </a:rPr>
              <a:t>分</a:t>
            </a:r>
            <a:r>
              <a:rPr sz="1400" dirty="0">
                <a:solidFill>
                  <a:srgbClr val="000000"/>
                </a:solidFill>
                <a:latin typeface="LTDMIH+Meiryo" panose="020B0604030504040204"/>
                <a:cs typeface="LTDMIH+Meiryo" panose="020B0604030504040204"/>
                <a:sym typeface="+mn-ea"/>
              </a:rPr>
              <a:t>「</a:t>
            </a:r>
            <a:r>
              <a:rPr sz="1400" dirty="0">
                <a:solidFill>
                  <a:srgbClr val="000000"/>
                </a:solidFill>
                <a:latin typeface="HTKPLH+STXinwei" panose="02010800040101010101"/>
                <a:cs typeface="HTKPLH+STXinwei" panose="02010800040101010101"/>
                <a:sym typeface="+mn-ea"/>
              </a:rPr>
              <a:t>安瓶型</a:t>
            </a:r>
            <a:r>
              <a:rPr sz="1400" dirty="0">
                <a:solidFill>
                  <a:srgbClr val="000000"/>
                </a:solidFill>
                <a:latin typeface="LTDMIH+Meiryo" panose="020B0604030504040204"/>
                <a:cs typeface="LTDMIH+Meiryo" panose="020B0604030504040204"/>
                <a:sym typeface="+mn-ea"/>
              </a:rPr>
              <a:t>」</a:t>
            </a:r>
            <a:r>
              <a:rPr sz="1400" dirty="0">
                <a:solidFill>
                  <a:srgbClr val="000000"/>
                </a:solidFill>
                <a:latin typeface="HTKPLH+STXinwei" panose="02010800040101010101"/>
                <a:cs typeface="HTKPLH+STXinwei" panose="02010800040101010101"/>
                <a:sym typeface="+mn-ea"/>
              </a:rPr>
              <a:t>和</a:t>
            </a:r>
            <a:r>
              <a:rPr sz="1400" dirty="0">
                <a:solidFill>
                  <a:srgbClr val="000000"/>
                </a:solidFill>
                <a:latin typeface="LTDMIH+Meiryo" panose="020B0604030504040204"/>
                <a:cs typeface="LTDMIH+Meiryo" panose="020B0604030504040204"/>
                <a:sym typeface="+mn-ea"/>
              </a:rPr>
              <a:t>「</a:t>
            </a:r>
            <a:r>
              <a:rPr sz="1400" dirty="0">
                <a:solidFill>
                  <a:srgbClr val="000000"/>
                </a:solidFill>
                <a:latin typeface="HTKPLH+STXinwei" panose="02010800040101010101"/>
                <a:cs typeface="HTKPLH+STXinwei" panose="02010800040101010101"/>
                <a:sym typeface="+mn-ea"/>
              </a:rPr>
              <a:t>带注射器型</a:t>
            </a:r>
            <a:r>
              <a:rPr sz="1400" dirty="0">
                <a:solidFill>
                  <a:srgbClr val="000000"/>
                </a:solidFill>
                <a:latin typeface="LTDMIH+Meiryo" panose="020B0604030504040204"/>
                <a:cs typeface="LTDMIH+Meiryo" panose="020B0604030504040204"/>
                <a:sym typeface="+mn-ea"/>
              </a:rPr>
              <a:t>」</a:t>
            </a:r>
            <a:r>
              <a:rPr lang="en-US" sz="1400" dirty="0">
                <a:solidFill>
                  <a:srgbClr val="000000"/>
                </a:solidFill>
                <a:latin typeface="LTDMIH+Meiryo" panose="020B0604030504040204"/>
                <a:cs typeface="LTDMIH+Meiryo" panose="020B0604030504040204"/>
                <a:sym typeface="+mn-ea"/>
              </a:rPr>
              <a:t>2</a:t>
            </a:r>
            <a:r>
              <a:rPr lang="zh-CN" altLang="en-US" sz="1400" dirty="0">
                <a:solidFill>
                  <a:srgbClr val="000000"/>
                </a:solidFill>
                <a:latin typeface="LTDMIH+Meiryo" panose="020B0604030504040204"/>
                <a:cs typeface="LTDMIH+Meiryo" panose="020B0604030504040204"/>
                <a:sym typeface="+mn-ea"/>
              </a:rPr>
              <a:t>种针剂类型</a:t>
            </a:r>
            <a:r>
              <a:rPr sz="1400" dirty="0">
                <a:solidFill>
                  <a:srgbClr val="000000"/>
                </a:solidFill>
                <a:latin typeface="LTDMIH+Meiryo" panose="020B0604030504040204"/>
                <a:cs typeface="LTDMIH+Meiryo" panose="020B0604030504040204"/>
                <a:sym typeface="+mn-ea"/>
              </a:rPr>
              <a:t>。</a:t>
            </a:r>
            <a:r>
              <a:rPr sz="1400" dirty="0">
                <a:solidFill>
                  <a:srgbClr val="000000"/>
                </a:solidFill>
                <a:latin typeface="HTKPLH+STXinwei" panose="02010800040101010101"/>
                <a:cs typeface="HTKPLH+STXinwei" panose="02010800040101010101"/>
                <a:sym typeface="+mn-ea"/>
              </a:rPr>
              <a:t>安瓶型需要护士注射，带注射器型可以自己注射，一般情况下</a:t>
            </a:r>
            <a:r>
              <a:rPr sz="1400" dirty="0">
                <a:solidFill>
                  <a:srgbClr val="000000"/>
                </a:solidFill>
                <a:latin typeface="Trebuchet MS" panose="020B0603020202020204"/>
                <a:cs typeface="Trebuchet MS" panose="020B0603020202020204"/>
                <a:sym typeface="+mn-ea"/>
              </a:rPr>
              <a:t>5</a:t>
            </a:r>
            <a:r>
              <a:rPr sz="1400" dirty="0">
                <a:solidFill>
                  <a:srgbClr val="000000"/>
                </a:solidFill>
                <a:latin typeface="HTKPLH+STXinwei" panose="02010800040101010101"/>
                <a:cs typeface="HTKPLH+STXinwei" panose="02010800040101010101"/>
                <a:sym typeface="+mn-ea"/>
              </a:rPr>
              <a:t>天注射一次。</a:t>
            </a:r>
            <a:endParaRPr lang="zh-CN" altLang="en-US" sz="1400" dirty="0">
              <a:solidFill>
                <a:srgbClr val="000000"/>
              </a:solidFill>
              <a:latin typeface="HTKPLH+STXinwei" panose="02010800040101010101"/>
              <a:cs typeface="HTKPLH+STXinwei" panose="02010800040101010101"/>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7812" b="7812"/>
          <a:stretch>
            <a:fillRect/>
          </a:stretch>
        </p:blipFill>
        <p:spPr>
          <a:xfrm>
            <a:off x="0" y="0"/>
            <a:ext cx="12192000" cy="6858000"/>
          </a:xfrm>
          <a:prstGeom prst="rect">
            <a:avLst/>
          </a:prstGeom>
        </p:spPr>
      </p:pic>
      <p:sp>
        <p:nvSpPr>
          <p:cNvPr id="7" name="矩形 6"/>
          <p:cNvSpPr/>
          <p:nvPr/>
        </p:nvSpPr>
        <p:spPr>
          <a:xfrm>
            <a:off x="0" y="0"/>
            <a:ext cx="12192000" cy="6858000"/>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150620" y="1097915"/>
            <a:ext cx="9890760" cy="4661535"/>
          </a:xfrm>
          <a:prstGeom prst="rect">
            <a:avLst/>
          </a:prstGeom>
          <a:noFill/>
        </p:spPr>
        <p:txBody>
          <a:bodyPr wrap="square" rtlCol="0">
            <a:spAutoFit/>
          </a:bodyPr>
          <a:lstStyle/>
          <a:p>
            <a:pPr>
              <a:lnSpc>
                <a:spcPct val="150000"/>
              </a:lnSpc>
            </a:pPr>
            <a:r>
              <a:rPr lang="en-US" altLang="zh-CN" b="1"/>
              <a:t>       </a:t>
            </a:r>
            <a:r>
              <a:rPr lang="zh-CN" altLang="en-US" b="1"/>
              <a:t>追求长生不老是人类的永恒话题。经过</a:t>
            </a:r>
            <a:r>
              <a:rPr lang="en-US" altLang="zh-CN" b="1"/>
              <a:t>67</a:t>
            </a:r>
            <a:r>
              <a:rPr lang="zh-CN" altLang="en-US" b="1"/>
              <a:t>名诺贝尔奖获得者、数万名顶尖科学家的持续突破，世界在细胞层面形成了端粒、干细胞、免疫细胞三架马车的长寿抗衰颠覆性成果。元齐百岁俱乐部创始人在通过10余年服务日本、东南亚企业界、政界领袖的长寿抗衰实践过程中，在日本筛选并建立起了超级NMN、间充质干细胞抗衰老、免疫细胞防癌抗癌的产品和技术团队；通过联合日本顶尖医疗机构和团队、购买圣地度假集团会员资格，形成了元齐百岁俱乐部会员长寿抗衰的闭环服务体系。 </a:t>
            </a:r>
          </a:p>
          <a:p>
            <a:pPr>
              <a:lnSpc>
                <a:spcPct val="150000"/>
              </a:lnSpc>
            </a:pPr>
            <a:endParaRPr lang="zh-CN" altLang="en-US" b="1"/>
          </a:p>
          <a:p>
            <a:pPr>
              <a:lnSpc>
                <a:spcPct val="150000"/>
              </a:lnSpc>
            </a:pPr>
            <a:endParaRPr lang="zh-CN" altLang="en-US" b="1"/>
          </a:p>
          <a:p>
            <a:pPr>
              <a:lnSpc>
                <a:spcPct val="150000"/>
              </a:lnSpc>
            </a:pPr>
            <a:r>
              <a:rPr lang="zh-CN" altLang="en-US" b="1">
                <a:sym typeface="+mn-ea"/>
              </a:rPr>
              <a:t>       </a:t>
            </a:r>
            <a:r>
              <a:rPr lang="zh-CN" b="1">
                <a:sym typeface="+mn-ea"/>
              </a:rPr>
              <a:t>元齐百岁俱乐部株式会社通过旗下</a:t>
            </a:r>
            <a:r>
              <a:rPr lang="en-US" altLang="zh-CN" b="1">
                <a:sym typeface="+mn-ea"/>
              </a:rPr>
              <a:t>Sunfield Clinic</a:t>
            </a:r>
            <a:r>
              <a:rPr lang="zh-CN" altLang="en-US" b="1">
                <a:sym typeface="+mn-ea"/>
              </a:rPr>
              <a:t>（</a:t>
            </a:r>
            <a:r>
              <a:rPr lang="en-US" altLang="zh-CN" b="1">
                <a:sym typeface="+mn-ea"/>
              </a:rPr>
              <a:t>SFC</a:t>
            </a:r>
            <a:r>
              <a:rPr lang="zh-CN" altLang="en-US" b="1">
                <a:sym typeface="+mn-ea"/>
              </a:rPr>
              <a:t>）干细胞中心，莲见诊所中国东南亚中心，超级</a:t>
            </a:r>
            <a:r>
              <a:rPr lang="en-US" altLang="zh-CN" b="1">
                <a:sym typeface="+mn-ea"/>
              </a:rPr>
              <a:t>NMN</a:t>
            </a:r>
            <a:r>
              <a:rPr lang="zh-CN" altLang="en-US" b="1">
                <a:sym typeface="+mn-ea"/>
              </a:rPr>
              <a:t>研发制造中心，以及圣地度假集团、山中湖体检俱乐部，为会员提供抗衰老、会员制体检、名医预约、防癌抗癌、豪华养老、线下交流等综合服务。</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449580"/>
            <a:ext cx="12192000" cy="6413500"/>
          </a:xfrm>
          <a:prstGeom prst="rect">
            <a:avLst/>
          </a:prstGeom>
        </p:spPr>
      </p:pic>
      <p:sp>
        <p:nvSpPr>
          <p:cNvPr id="4" name="文本框 3"/>
          <p:cNvSpPr txBox="1"/>
          <p:nvPr/>
        </p:nvSpPr>
        <p:spPr>
          <a:xfrm>
            <a:off x="542290" y="281940"/>
            <a:ext cx="5140960" cy="768350"/>
          </a:xfrm>
          <a:prstGeom prst="rect">
            <a:avLst/>
          </a:prstGeom>
          <a:noFill/>
        </p:spPr>
        <p:txBody>
          <a:bodyPr wrap="square" rtlCol="0">
            <a:spAutoFit/>
          </a:bodyPr>
          <a:lstStyle/>
          <a:p>
            <a:r>
              <a:rPr lang="zh-CN" altLang="en-US" sz="2400"/>
              <a:t>莲见疫苗</a:t>
            </a:r>
          </a:p>
          <a:p>
            <a:r>
              <a:rPr lang="zh-CN" altLang="en-US" sz="2000">
                <a:solidFill>
                  <a:srgbClr val="FF0000"/>
                </a:solidFill>
              </a:rPr>
              <a:t>种类</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0"/>
            <a:ext cx="12192000" cy="6858000"/>
            <a:chOff x="0" y="0"/>
            <a:chExt cx="19200" cy="10800"/>
          </a:xfrm>
        </p:grpSpPr>
        <p:grpSp>
          <p:nvGrpSpPr>
            <p:cNvPr id="10" name="组合 9"/>
            <p:cNvGrpSpPr/>
            <p:nvPr/>
          </p:nvGrpSpPr>
          <p:grpSpPr>
            <a:xfrm>
              <a:off x="0" y="0"/>
              <a:ext cx="19200" cy="10800"/>
              <a:chOff x="0" y="0"/>
              <a:chExt cx="19200" cy="10800"/>
            </a:xfrm>
          </p:grpSpPr>
          <p:sp>
            <p:nvSpPr>
              <p:cNvPr id="6" name="object 1"/>
              <p:cNvSpPr/>
              <p:nvPr/>
            </p:nvSpPr>
            <p:spPr>
              <a:xfrm>
                <a:off x="0" y="0"/>
                <a:ext cx="19200" cy="10800"/>
              </a:xfrm>
              <a:prstGeom prst="rect">
                <a:avLst/>
              </a:prstGeom>
              <a:blipFill>
                <a:blip r:embed="rId2" cstate="print"/>
                <a:stretch>
                  <a:fillRect/>
                </a:stretch>
              </a:blipFill>
            </p:spPr>
            <p:txBody>
              <a:bodyPr wrap="square" lIns="0" tIns="0" rIns="0" bIns="0" rtlCol="0">
                <a:spAutoFit/>
              </a:bodyPr>
              <a:lstStyle/>
              <a:p>
                <a:endParaRPr/>
              </a:p>
            </p:txBody>
          </p:sp>
          <p:sp>
            <p:nvSpPr>
              <p:cNvPr id="2" name="文本框 1"/>
              <p:cNvSpPr txBox="1"/>
              <p:nvPr/>
            </p:nvSpPr>
            <p:spPr>
              <a:xfrm>
                <a:off x="11496" y="4358"/>
                <a:ext cx="704" cy="362"/>
              </a:xfrm>
              <a:prstGeom prst="rect">
                <a:avLst/>
              </a:prstGeom>
              <a:solidFill>
                <a:srgbClr val="C8DA6E"/>
              </a:solidFill>
            </p:spPr>
            <p:txBody>
              <a:bodyPr wrap="square" rtlCol="0">
                <a:spAutoFit/>
              </a:bodyPr>
              <a:lstStyle/>
              <a:p>
                <a:endParaRPr lang="zh-CN" altLang="en-US" sz="900"/>
              </a:p>
            </p:txBody>
          </p:sp>
          <p:sp>
            <p:nvSpPr>
              <p:cNvPr id="3" name="文本框 2"/>
              <p:cNvSpPr txBox="1"/>
              <p:nvPr/>
            </p:nvSpPr>
            <p:spPr>
              <a:xfrm>
                <a:off x="5514" y="7697"/>
                <a:ext cx="704" cy="362"/>
              </a:xfrm>
              <a:prstGeom prst="rect">
                <a:avLst/>
              </a:prstGeom>
              <a:solidFill>
                <a:srgbClr val="C8DA6E"/>
              </a:solidFill>
            </p:spPr>
            <p:txBody>
              <a:bodyPr wrap="square" rtlCol="0">
                <a:spAutoFit/>
              </a:bodyPr>
              <a:lstStyle/>
              <a:p>
                <a:endParaRPr lang="zh-CN" altLang="en-US" sz="900"/>
              </a:p>
            </p:txBody>
          </p:sp>
          <p:sp>
            <p:nvSpPr>
              <p:cNvPr id="4" name="文本框 3"/>
              <p:cNvSpPr txBox="1"/>
              <p:nvPr/>
            </p:nvSpPr>
            <p:spPr>
              <a:xfrm>
                <a:off x="5388" y="4285"/>
                <a:ext cx="704" cy="362"/>
              </a:xfrm>
              <a:prstGeom prst="rect">
                <a:avLst/>
              </a:prstGeom>
              <a:solidFill>
                <a:srgbClr val="C8DA6E"/>
              </a:solidFill>
            </p:spPr>
            <p:txBody>
              <a:bodyPr wrap="square" rtlCol="0">
                <a:spAutoFit/>
              </a:bodyPr>
              <a:lstStyle/>
              <a:p>
                <a:endParaRPr lang="zh-CN" altLang="en-US" sz="900"/>
              </a:p>
            </p:txBody>
          </p:sp>
          <p:sp>
            <p:nvSpPr>
              <p:cNvPr id="8" name="文本框 7"/>
              <p:cNvSpPr txBox="1"/>
              <p:nvPr/>
            </p:nvSpPr>
            <p:spPr>
              <a:xfrm>
                <a:off x="11679" y="7897"/>
                <a:ext cx="704" cy="362"/>
              </a:xfrm>
              <a:prstGeom prst="rect">
                <a:avLst/>
              </a:prstGeom>
              <a:solidFill>
                <a:srgbClr val="C8DA6E"/>
              </a:solidFill>
            </p:spPr>
            <p:txBody>
              <a:bodyPr wrap="square" rtlCol="0">
                <a:spAutoFit/>
              </a:bodyPr>
              <a:lstStyle/>
              <a:p>
                <a:endParaRPr lang="zh-CN" altLang="en-US" sz="900"/>
              </a:p>
            </p:txBody>
          </p:sp>
          <p:pic>
            <p:nvPicPr>
              <p:cNvPr id="46" name="图片 45"/>
              <p:cNvPicPr>
                <a:picLocks noChangeAspect="1"/>
              </p:cNvPicPr>
              <p:nvPr/>
            </p:nvPicPr>
            <p:blipFill>
              <a:blip r:embed="rId3"/>
              <a:srcRect t="7149"/>
              <a:stretch>
                <a:fillRect/>
              </a:stretch>
            </p:blipFill>
            <p:spPr>
              <a:xfrm>
                <a:off x="16670" y="7472"/>
                <a:ext cx="1240" cy="1211"/>
              </a:xfrm>
              <a:prstGeom prst="rect">
                <a:avLst/>
              </a:prstGeom>
            </p:spPr>
          </p:pic>
        </p:grpSp>
        <p:sp>
          <p:nvSpPr>
            <p:cNvPr id="40" name="文本框 39"/>
            <p:cNvSpPr txBox="1"/>
            <p:nvPr/>
          </p:nvSpPr>
          <p:spPr>
            <a:xfrm>
              <a:off x="5331" y="4213"/>
              <a:ext cx="818" cy="434"/>
            </a:xfrm>
            <a:prstGeom prst="rect">
              <a:avLst/>
            </a:prstGeom>
            <a:noFill/>
            <a:extLst>
              <a:ext uri="{909E8E84-426E-40DD-AFC4-6F175D3DCCD1}">
                <a14:hiddenFill xmlns:a14="http://schemas.microsoft.com/office/drawing/2010/main">
                  <a:solidFill>
                    <a:srgbClr val="C8DA6E"/>
                  </a:solidFill>
                </a14:hiddenFill>
              </a:ext>
            </a:extLst>
          </p:spPr>
          <p:txBody>
            <a:bodyPr wrap="square" rtlCol="0">
              <a:spAutoFit/>
            </a:bodyPr>
            <a:lstStyle/>
            <a:p>
              <a:r>
                <a:rPr lang="zh-CN" altLang="en-US" sz="1200"/>
                <a:t>胃癌</a:t>
              </a:r>
            </a:p>
          </p:txBody>
        </p:sp>
        <p:sp>
          <p:nvSpPr>
            <p:cNvPr id="57" name="文本框 56"/>
            <p:cNvSpPr txBox="1"/>
            <p:nvPr/>
          </p:nvSpPr>
          <p:spPr>
            <a:xfrm>
              <a:off x="11479" y="4322"/>
              <a:ext cx="908" cy="434"/>
            </a:xfrm>
            <a:prstGeom prst="rect">
              <a:avLst/>
            </a:prstGeom>
            <a:noFill/>
          </p:spPr>
          <p:txBody>
            <a:bodyPr wrap="square" rtlCol="0">
              <a:spAutoFit/>
            </a:bodyPr>
            <a:lstStyle/>
            <a:p>
              <a:r>
                <a:rPr lang="zh-CN" altLang="en-US" sz="1200"/>
                <a:t>肺癌</a:t>
              </a:r>
            </a:p>
          </p:txBody>
        </p:sp>
        <p:sp>
          <p:nvSpPr>
            <p:cNvPr id="21" name="文本框 20"/>
            <p:cNvSpPr txBox="1"/>
            <p:nvPr/>
          </p:nvSpPr>
          <p:spPr>
            <a:xfrm>
              <a:off x="5463" y="7661"/>
              <a:ext cx="908" cy="434"/>
            </a:xfrm>
            <a:prstGeom prst="rect">
              <a:avLst/>
            </a:prstGeom>
            <a:noFill/>
          </p:spPr>
          <p:txBody>
            <a:bodyPr wrap="square" rtlCol="0">
              <a:spAutoFit/>
            </a:bodyPr>
            <a:lstStyle/>
            <a:p>
              <a:r>
                <a:rPr lang="zh-CN" altLang="en-US" sz="1200"/>
                <a:t>舌癌</a:t>
              </a:r>
            </a:p>
          </p:txBody>
        </p:sp>
        <p:sp>
          <p:nvSpPr>
            <p:cNvPr id="52" name="文本框 51"/>
            <p:cNvSpPr txBox="1"/>
            <p:nvPr/>
          </p:nvSpPr>
          <p:spPr>
            <a:xfrm>
              <a:off x="11496" y="7861"/>
              <a:ext cx="1180" cy="434"/>
            </a:xfrm>
            <a:prstGeom prst="rect">
              <a:avLst/>
            </a:prstGeom>
            <a:noFill/>
          </p:spPr>
          <p:txBody>
            <a:bodyPr wrap="square" rtlCol="0">
              <a:spAutoFit/>
            </a:bodyPr>
            <a:lstStyle/>
            <a:p>
              <a:r>
                <a:rPr lang="zh-CN" altLang="en-US" sz="1200"/>
                <a:t>乳腺癌</a:t>
              </a:r>
            </a:p>
          </p:txBody>
        </p:sp>
        <p:sp>
          <p:nvSpPr>
            <p:cNvPr id="47" name="文本框 46"/>
            <p:cNvSpPr txBox="1"/>
            <p:nvPr/>
          </p:nvSpPr>
          <p:spPr>
            <a:xfrm>
              <a:off x="16724" y="7897"/>
              <a:ext cx="1132" cy="434"/>
            </a:xfrm>
            <a:prstGeom prst="rect">
              <a:avLst/>
            </a:prstGeom>
            <a:noFill/>
          </p:spPr>
          <p:txBody>
            <a:bodyPr wrap="square" rtlCol="0">
              <a:spAutoFit/>
            </a:bodyPr>
            <a:lstStyle/>
            <a:p>
              <a:r>
                <a:rPr lang="zh-CN" altLang="en-US" sz="1200"/>
                <a:t>宫颈癌</a:t>
              </a:r>
            </a:p>
          </p:txBody>
        </p:sp>
      </p:grpSp>
      <p:sp>
        <p:nvSpPr>
          <p:cNvPr id="5" name="文本框 4"/>
          <p:cNvSpPr txBox="1"/>
          <p:nvPr/>
        </p:nvSpPr>
        <p:spPr>
          <a:xfrm>
            <a:off x="542290" y="281940"/>
            <a:ext cx="5140960" cy="768350"/>
          </a:xfrm>
          <a:prstGeom prst="rect">
            <a:avLst/>
          </a:prstGeom>
          <a:noFill/>
        </p:spPr>
        <p:txBody>
          <a:bodyPr wrap="square" rtlCol="0">
            <a:spAutoFit/>
          </a:bodyPr>
          <a:lstStyle/>
          <a:p>
            <a:r>
              <a:rPr lang="zh-CN" altLang="en-US" sz="2400"/>
              <a:t>莲见疫苗</a:t>
            </a:r>
          </a:p>
          <a:p>
            <a:r>
              <a:rPr lang="zh-CN" altLang="en-US" sz="2000">
                <a:solidFill>
                  <a:srgbClr val="FF0000"/>
                </a:solidFill>
              </a:rPr>
              <a:t>患者生存率比较</a:t>
            </a:r>
          </a:p>
        </p:txBody>
      </p:sp>
      <p:sp>
        <p:nvSpPr>
          <p:cNvPr id="7" name="文本框 6"/>
          <p:cNvSpPr txBox="1"/>
          <p:nvPr/>
        </p:nvSpPr>
        <p:spPr>
          <a:xfrm>
            <a:off x="1283970" y="1323340"/>
            <a:ext cx="8993505" cy="1029970"/>
          </a:xfrm>
          <a:prstGeom prst="rect">
            <a:avLst/>
          </a:prstGeom>
          <a:noFill/>
        </p:spPr>
        <p:txBody>
          <a:bodyPr wrap="square" rtlCol="0">
            <a:spAutoFit/>
          </a:bodyPr>
          <a:lstStyle/>
          <a:p>
            <a:r>
              <a:rPr sz="1400" b="1" dirty="0">
                <a:solidFill>
                  <a:srgbClr val="000000"/>
                </a:solidFill>
                <a:latin typeface="Trebuchet MS" panose="020B0603020202020204"/>
                <a:cs typeface="Trebuchet MS" panose="020B0603020202020204"/>
                <a:sym typeface="+mn-ea"/>
              </a:rPr>
              <a:t>5</a:t>
            </a:r>
            <a:r>
              <a:rPr sz="1400" dirty="0">
                <a:solidFill>
                  <a:srgbClr val="000000"/>
                </a:solidFill>
                <a:latin typeface="HTKPLH+STXinwei" panose="02010800040101010101"/>
                <a:cs typeface="HTKPLH+STXinwei" panose="02010800040101010101"/>
                <a:sym typeface="+mn-ea"/>
              </a:rPr>
              <a:t>年生存率提高</a:t>
            </a:r>
            <a:r>
              <a:rPr sz="1400" b="1" dirty="0">
                <a:solidFill>
                  <a:srgbClr val="000000"/>
                </a:solidFill>
                <a:latin typeface="Trebuchet MS" panose="020B0603020202020204"/>
                <a:cs typeface="Trebuchet MS" panose="020B0603020202020204"/>
                <a:sym typeface="+mn-ea"/>
              </a:rPr>
              <a:t>25</a:t>
            </a:r>
            <a:r>
              <a:rPr sz="1400" b="1" dirty="0">
                <a:solidFill>
                  <a:srgbClr val="000000"/>
                </a:solidFill>
                <a:latin typeface="GUTJRW+Meiryo Bold" panose="020B0804030504040204"/>
                <a:cs typeface="GUTJRW+Meiryo Bold" panose="020B0804030504040204"/>
                <a:sym typeface="+mn-ea"/>
              </a:rPr>
              <a:t>％</a:t>
            </a:r>
            <a:endParaRPr sz="1400" b="1" dirty="0">
              <a:solidFill>
                <a:srgbClr val="000000"/>
              </a:solidFill>
              <a:latin typeface="GUTJRW+Meiryo Bold" panose="020B0804030504040204"/>
              <a:cs typeface="GUTJRW+Meiryo Bold" panose="020B0804030504040204"/>
            </a:endParaRPr>
          </a:p>
          <a:p>
            <a:pPr marL="0" marR="0">
              <a:lnSpc>
                <a:spcPts val="1855"/>
              </a:lnSpc>
              <a:spcBef>
                <a:spcPts val="125"/>
              </a:spcBef>
              <a:spcAft>
                <a:spcPts val="0"/>
              </a:spcAft>
            </a:pPr>
            <a:r>
              <a:rPr sz="1400" dirty="0">
                <a:solidFill>
                  <a:srgbClr val="000000"/>
                </a:solidFill>
                <a:latin typeface="HTKPLH+STXinwei" panose="02010800040101010101"/>
                <a:cs typeface="HTKPLH+STXinwei" panose="02010800040101010101"/>
                <a:sym typeface="+mn-ea"/>
              </a:rPr>
              <a:t>我们比较了各期癌症患者使用莲见疫苗和单独使用标准疗法的患者的</a:t>
            </a:r>
            <a:r>
              <a:rPr sz="1400" dirty="0">
                <a:solidFill>
                  <a:srgbClr val="000000"/>
                </a:solidFill>
                <a:latin typeface="Trebuchet MS" panose="020B0603020202020204"/>
                <a:cs typeface="Trebuchet MS" panose="020B0603020202020204"/>
                <a:sym typeface="+mn-ea"/>
              </a:rPr>
              <a:t>5</a:t>
            </a:r>
            <a:r>
              <a:rPr sz="1400" dirty="0">
                <a:solidFill>
                  <a:srgbClr val="000000"/>
                </a:solidFill>
                <a:latin typeface="HTKPLH+STXinwei" panose="02010800040101010101"/>
                <a:cs typeface="HTKPLH+STXinwei" panose="02010800040101010101"/>
                <a:sym typeface="+mn-ea"/>
              </a:rPr>
              <a:t>年生存率，结果见下图</a:t>
            </a:r>
          </a:p>
          <a:p>
            <a:pPr marL="0" marR="0">
              <a:lnSpc>
                <a:spcPts val="1855"/>
              </a:lnSpc>
              <a:spcBef>
                <a:spcPts val="125"/>
              </a:spcBef>
              <a:spcAft>
                <a:spcPts val="0"/>
              </a:spcAft>
            </a:pPr>
            <a:r>
              <a:rPr lang="zh-CN" sz="1400" dirty="0">
                <a:solidFill>
                  <a:srgbClr val="000000"/>
                </a:solidFill>
                <a:latin typeface="HTKPLH+STXinwei" panose="02010800040101010101"/>
                <a:cs typeface="HTKPLH+STXinwei" panose="02010800040101010101"/>
                <a:sym typeface="+mn-ea"/>
              </a:rPr>
              <a:t>使用</a:t>
            </a:r>
            <a:r>
              <a:rPr sz="1400" dirty="0">
                <a:solidFill>
                  <a:srgbClr val="000000"/>
                </a:solidFill>
                <a:latin typeface="HTKPLH+STXinwei" panose="02010800040101010101"/>
                <a:cs typeface="HTKPLH+STXinwei" panose="02010800040101010101"/>
                <a:sym typeface="+mn-ea"/>
              </a:rPr>
              <a:t>后</a:t>
            </a:r>
            <a:r>
              <a:rPr sz="1400" dirty="0">
                <a:solidFill>
                  <a:srgbClr val="000000"/>
                </a:solidFill>
                <a:latin typeface="Trebuchet MS" panose="020B0603020202020204"/>
                <a:cs typeface="Trebuchet MS" panose="020B0603020202020204"/>
                <a:sym typeface="+mn-ea"/>
              </a:rPr>
              <a:t>5</a:t>
            </a:r>
            <a:r>
              <a:rPr sz="1400" dirty="0">
                <a:solidFill>
                  <a:srgbClr val="000000"/>
                </a:solidFill>
                <a:latin typeface="HTKPLH+STXinwei" panose="02010800040101010101"/>
                <a:cs typeface="HTKPLH+STXinwei" panose="02010800040101010101"/>
                <a:sym typeface="+mn-ea"/>
              </a:rPr>
              <a:t>年生存率提高了</a:t>
            </a:r>
            <a:r>
              <a:rPr sz="1400" dirty="0">
                <a:solidFill>
                  <a:srgbClr val="000000"/>
                </a:solidFill>
                <a:latin typeface="Trebuchet MS" panose="020B0603020202020204"/>
                <a:cs typeface="Trebuchet MS" panose="020B0603020202020204"/>
                <a:sym typeface="+mn-ea"/>
              </a:rPr>
              <a:t>15-50%</a:t>
            </a:r>
            <a:r>
              <a:rPr sz="1400" dirty="0">
                <a:solidFill>
                  <a:srgbClr val="000000"/>
                </a:solidFill>
                <a:latin typeface="HTKPLH+STXinwei" panose="02010800040101010101"/>
                <a:cs typeface="HTKPLH+STXinwei" panose="02010800040101010101"/>
                <a:sym typeface="+mn-ea"/>
              </a:rPr>
              <a:t>，特别是晚期癌症患者的生存率明显提高。</a:t>
            </a:r>
            <a:endParaRPr sz="1400" dirty="0">
              <a:solidFill>
                <a:srgbClr val="000000"/>
              </a:solidFill>
              <a:latin typeface="HTKPLH+STXinwei" panose="02010800040101010101"/>
              <a:cs typeface="HTKPLH+STXinwei" panose="02010800040101010101"/>
            </a:endParaRPr>
          </a:p>
          <a:p>
            <a:endParaRPr lang="zh-CN" altLang="en-US" sz="1400" dirty="0">
              <a:solidFill>
                <a:srgbClr val="000000"/>
              </a:solidFill>
              <a:latin typeface="HTKPLH+STXinwei" panose="02010800040101010101"/>
              <a:cs typeface="HTKPLH+STXinwei" panose="02010800040101010101"/>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795" y="0"/>
            <a:ext cx="12192000" cy="6858000"/>
            <a:chOff x="0" y="0"/>
            <a:chExt cx="19200" cy="10800"/>
          </a:xfrm>
        </p:grpSpPr>
        <p:sp>
          <p:nvSpPr>
            <p:cNvPr id="4" name="object 1"/>
            <p:cNvSpPr/>
            <p:nvPr/>
          </p:nvSpPr>
          <p:spPr>
            <a:xfrm>
              <a:off x="0" y="0"/>
              <a:ext cx="19200" cy="10800"/>
            </a:xfrm>
            <a:prstGeom prst="rect">
              <a:avLst/>
            </a:prstGeom>
            <a:blipFill>
              <a:blip r:embed="rId2" cstate="print"/>
              <a:stretch>
                <a:fillRect/>
              </a:stretch>
            </a:blipFill>
          </p:spPr>
          <p:txBody>
            <a:bodyPr wrap="square" lIns="0" tIns="0" rIns="0" bIns="0" rtlCol="0">
              <a:spAutoFit/>
            </a:bodyPr>
            <a:lstStyle/>
            <a:p>
              <a:endParaRPr/>
            </a:p>
          </p:txBody>
        </p:sp>
        <p:sp>
          <p:nvSpPr>
            <p:cNvPr id="6" name="文本框 5"/>
            <p:cNvSpPr txBox="1"/>
            <p:nvPr/>
          </p:nvSpPr>
          <p:spPr>
            <a:xfrm>
              <a:off x="4013" y="5851"/>
              <a:ext cx="2844" cy="531"/>
            </a:xfrm>
            <a:prstGeom prst="rect">
              <a:avLst/>
            </a:prstGeom>
            <a:noFill/>
          </p:spPr>
          <p:txBody>
            <a:bodyPr wrap="square" rtlCol="0">
              <a:spAutoFit/>
            </a:bodyPr>
            <a:lstStyle/>
            <a:p>
              <a:r>
                <a:rPr lang="zh-CN" altLang="en-US" sz="1600"/>
                <a:t>胃癌的</a:t>
              </a:r>
              <a:r>
                <a:rPr lang="en-US" altLang="zh-CN" sz="1600"/>
                <a:t>5</a:t>
              </a:r>
              <a:r>
                <a:rPr lang="zh-CN" altLang="en-US" sz="1600"/>
                <a:t>年生存率</a:t>
              </a:r>
            </a:p>
          </p:txBody>
        </p:sp>
        <p:sp>
          <p:nvSpPr>
            <p:cNvPr id="7" name="文本框 6"/>
            <p:cNvSpPr txBox="1"/>
            <p:nvPr/>
          </p:nvSpPr>
          <p:spPr>
            <a:xfrm>
              <a:off x="8461" y="5851"/>
              <a:ext cx="2844" cy="531"/>
            </a:xfrm>
            <a:prstGeom prst="rect">
              <a:avLst/>
            </a:prstGeom>
            <a:noFill/>
          </p:spPr>
          <p:txBody>
            <a:bodyPr wrap="square" rtlCol="0">
              <a:spAutoFit/>
            </a:bodyPr>
            <a:lstStyle/>
            <a:p>
              <a:r>
                <a:rPr lang="zh-CN" altLang="en-US" sz="1600"/>
                <a:t>乳癌的</a:t>
              </a:r>
              <a:r>
                <a:rPr lang="en-US" altLang="zh-CN" sz="1600"/>
                <a:t>5</a:t>
              </a:r>
              <a:r>
                <a:rPr lang="zh-CN" altLang="en-US" sz="1600"/>
                <a:t>年生存率</a:t>
              </a:r>
            </a:p>
          </p:txBody>
        </p:sp>
        <p:sp>
          <p:nvSpPr>
            <p:cNvPr id="8" name="文本框 7"/>
            <p:cNvSpPr txBox="1"/>
            <p:nvPr/>
          </p:nvSpPr>
          <p:spPr>
            <a:xfrm>
              <a:off x="12909" y="5851"/>
              <a:ext cx="2844" cy="531"/>
            </a:xfrm>
            <a:prstGeom prst="rect">
              <a:avLst/>
            </a:prstGeom>
            <a:noFill/>
          </p:spPr>
          <p:txBody>
            <a:bodyPr wrap="square" rtlCol="0">
              <a:spAutoFit/>
            </a:bodyPr>
            <a:lstStyle/>
            <a:p>
              <a:r>
                <a:rPr lang="zh-CN" altLang="en-US" sz="1600"/>
                <a:t>肺癌的</a:t>
              </a:r>
              <a:r>
                <a:rPr lang="en-US" altLang="zh-CN" sz="1600"/>
                <a:t>5</a:t>
              </a:r>
              <a:r>
                <a:rPr lang="zh-CN" altLang="en-US" sz="1600"/>
                <a:t>年生存率</a:t>
              </a:r>
            </a:p>
          </p:txBody>
        </p:sp>
        <p:sp>
          <p:nvSpPr>
            <p:cNvPr id="9" name="文本框 8"/>
            <p:cNvSpPr txBox="1"/>
            <p:nvPr/>
          </p:nvSpPr>
          <p:spPr>
            <a:xfrm>
              <a:off x="3779" y="10032"/>
              <a:ext cx="3078" cy="531"/>
            </a:xfrm>
            <a:prstGeom prst="rect">
              <a:avLst/>
            </a:prstGeom>
            <a:noFill/>
          </p:spPr>
          <p:txBody>
            <a:bodyPr wrap="square" rtlCol="0">
              <a:spAutoFit/>
            </a:bodyPr>
            <a:lstStyle/>
            <a:p>
              <a:r>
                <a:rPr lang="zh-CN" altLang="en-US" sz="1600"/>
                <a:t>宫颈癌的</a:t>
              </a:r>
              <a:r>
                <a:rPr lang="en-US" altLang="zh-CN" sz="1600"/>
                <a:t>5</a:t>
              </a:r>
              <a:r>
                <a:rPr lang="zh-CN" altLang="en-US" sz="1600"/>
                <a:t>年生存率</a:t>
              </a:r>
            </a:p>
          </p:txBody>
        </p:sp>
        <p:sp>
          <p:nvSpPr>
            <p:cNvPr id="10" name="文本框 9"/>
            <p:cNvSpPr txBox="1"/>
            <p:nvPr/>
          </p:nvSpPr>
          <p:spPr>
            <a:xfrm>
              <a:off x="8461" y="10032"/>
              <a:ext cx="3178" cy="531"/>
            </a:xfrm>
            <a:prstGeom prst="rect">
              <a:avLst/>
            </a:prstGeom>
            <a:noFill/>
          </p:spPr>
          <p:txBody>
            <a:bodyPr wrap="square" rtlCol="0">
              <a:spAutoFit/>
            </a:bodyPr>
            <a:lstStyle/>
            <a:p>
              <a:r>
                <a:rPr lang="zh-CN" altLang="en-US" sz="1600"/>
                <a:t>直肠癌的</a:t>
              </a:r>
              <a:r>
                <a:rPr lang="en-US" altLang="zh-CN" sz="1600"/>
                <a:t>5</a:t>
              </a:r>
              <a:r>
                <a:rPr lang="zh-CN" altLang="en-US" sz="1600"/>
                <a:t>年生存率</a:t>
              </a:r>
            </a:p>
          </p:txBody>
        </p:sp>
        <p:sp>
          <p:nvSpPr>
            <p:cNvPr id="11" name="文本框 10"/>
            <p:cNvSpPr txBox="1"/>
            <p:nvPr/>
          </p:nvSpPr>
          <p:spPr>
            <a:xfrm>
              <a:off x="12909" y="10032"/>
              <a:ext cx="3144" cy="531"/>
            </a:xfrm>
            <a:prstGeom prst="rect">
              <a:avLst/>
            </a:prstGeom>
            <a:noFill/>
          </p:spPr>
          <p:txBody>
            <a:bodyPr wrap="square" rtlCol="0">
              <a:spAutoFit/>
            </a:bodyPr>
            <a:lstStyle/>
            <a:p>
              <a:r>
                <a:rPr lang="zh-CN" altLang="en-US" sz="1600"/>
                <a:t>结肠癌的</a:t>
              </a:r>
              <a:r>
                <a:rPr lang="en-US" altLang="zh-CN" sz="1600"/>
                <a:t>5</a:t>
              </a:r>
              <a:r>
                <a:rPr lang="zh-CN" altLang="en-US" sz="1600"/>
                <a:t>年生存率</a:t>
              </a:r>
            </a:p>
          </p:txBody>
        </p:sp>
      </p:grpSp>
      <p:sp>
        <p:nvSpPr>
          <p:cNvPr id="5" name="文本框 4"/>
          <p:cNvSpPr txBox="1"/>
          <p:nvPr/>
        </p:nvSpPr>
        <p:spPr>
          <a:xfrm>
            <a:off x="542290" y="281940"/>
            <a:ext cx="5592445" cy="768350"/>
          </a:xfrm>
          <a:prstGeom prst="rect">
            <a:avLst/>
          </a:prstGeom>
          <a:noFill/>
        </p:spPr>
        <p:txBody>
          <a:bodyPr wrap="square" rtlCol="0">
            <a:spAutoFit/>
          </a:bodyPr>
          <a:lstStyle/>
          <a:p>
            <a:r>
              <a:rPr lang="zh-CN" altLang="en-US" sz="2400"/>
              <a:t>莲见疫苗</a:t>
            </a:r>
            <a:endParaRPr lang="en-US" altLang="zh-CN" sz="2400"/>
          </a:p>
          <a:p>
            <a:r>
              <a:rPr lang="zh-CN" altLang="en-US" sz="2000">
                <a:solidFill>
                  <a:srgbClr val="FF0000"/>
                </a:solidFill>
              </a:rPr>
              <a:t>治疗癌症的</a:t>
            </a:r>
            <a:r>
              <a:rPr lang="en-US" altLang="zh-CN" sz="2000">
                <a:solidFill>
                  <a:srgbClr val="FF0000"/>
                </a:solidFill>
              </a:rPr>
              <a:t>5</a:t>
            </a:r>
            <a:r>
              <a:rPr lang="zh-CN" altLang="en-US" sz="2000">
                <a:solidFill>
                  <a:srgbClr val="FF0000"/>
                </a:solidFill>
              </a:rPr>
              <a:t>年生存率（多数是晚期癌症病人）</a:t>
            </a:r>
          </a:p>
        </p:txBody>
      </p:sp>
      <p:sp>
        <p:nvSpPr>
          <p:cNvPr id="13" name="文本框 12"/>
          <p:cNvSpPr txBox="1"/>
          <p:nvPr/>
        </p:nvSpPr>
        <p:spPr>
          <a:xfrm>
            <a:off x="4342765" y="1487170"/>
            <a:ext cx="4077970" cy="337185"/>
          </a:xfrm>
          <a:prstGeom prst="rect">
            <a:avLst/>
          </a:prstGeom>
          <a:noFill/>
        </p:spPr>
        <p:txBody>
          <a:bodyPr wrap="square" rtlCol="0">
            <a:spAutoFit/>
          </a:bodyPr>
          <a:lstStyle/>
          <a:p>
            <a:pPr algn="ctr"/>
            <a:r>
              <a:rPr lang="zh-CN" altLang="en-US" sz="1600"/>
              <a:t>下图为接受莲见疫苗治疗的临床数据</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100070" y="3060065"/>
            <a:ext cx="9091930" cy="737870"/>
            <a:chOff x="2912" y="5033"/>
            <a:chExt cx="14318" cy="1162"/>
          </a:xfrm>
        </p:grpSpPr>
        <p:sp>
          <p:nvSpPr>
            <p:cNvPr id="2" name="object 2"/>
            <p:cNvSpPr txBox="1"/>
            <p:nvPr/>
          </p:nvSpPr>
          <p:spPr>
            <a:xfrm>
              <a:off x="2912" y="5033"/>
              <a:ext cx="13155" cy="1163"/>
            </a:xfrm>
            <a:prstGeom prst="rect">
              <a:avLst/>
            </a:prstGeom>
            <a:solidFill>
              <a:srgbClr val="7E7E7E"/>
            </a:solidFill>
          </p:spPr>
          <p:txBody>
            <a:bodyPr vert="horz" wrap="square" lIns="0" tIns="88319" rIns="0" bIns="0" rtlCol="0">
              <a:noAutofit/>
            </a:bodyPr>
            <a:lstStyle/>
            <a:p>
              <a:pPr marR="84455" algn="r">
                <a:lnSpc>
                  <a:spcPct val="100000"/>
                </a:lnSpc>
                <a:spcBef>
                  <a:spcPts val="1085"/>
                </a:spcBef>
              </a:pPr>
              <a:r>
                <a:rPr lang="zh-CN" altLang="en-US" sz="3200">
                  <a:solidFill>
                    <a:schemeClr val="bg1"/>
                  </a:solidFill>
                  <a:sym typeface="+mn-ea"/>
                </a:rPr>
                <a:t>免疫细胞治疗晚期癌症</a:t>
              </a:r>
              <a:r>
                <a:rPr lang="en-US" altLang="zh-CN" sz="3200">
                  <a:solidFill>
                    <a:schemeClr val="bg1"/>
                  </a:solidFill>
                  <a:sym typeface="+mn-ea"/>
                </a:rPr>
                <a:t>--HITV</a:t>
              </a:r>
              <a:r>
                <a:rPr lang="zh-CN" altLang="en-US" sz="3200">
                  <a:solidFill>
                    <a:schemeClr val="bg1"/>
                  </a:solidFill>
                  <a:sym typeface="+mn-ea"/>
                </a:rPr>
                <a:t>疗法</a:t>
              </a:r>
              <a:endParaRPr lang="zh-CN" altLang="en-US" sz="3200">
                <a:solidFill>
                  <a:schemeClr val="bg1"/>
                </a:solidFill>
              </a:endParaRPr>
            </a:p>
            <a:p>
              <a:pPr marR="84455" algn="r">
                <a:lnSpc>
                  <a:spcPct val="100000"/>
                </a:lnSpc>
                <a:spcBef>
                  <a:spcPts val="1085"/>
                </a:spcBef>
              </a:pPr>
              <a:endParaRPr lang="zh-CN" altLang="en-US" sz="32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3" name="object 3"/>
            <p:cNvSpPr/>
            <p:nvPr/>
          </p:nvSpPr>
          <p:spPr>
            <a:xfrm>
              <a:off x="16140" y="5033"/>
              <a:ext cx="1091" cy="1163"/>
            </a:xfrm>
            <a:custGeom>
              <a:avLst/>
              <a:gdLst/>
              <a:ahLst/>
              <a:cxnLst/>
              <a:rect l="l" t="t" r="r" b="b"/>
              <a:pathLst>
                <a:path w="1080769" h="1152525">
                  <a:moveTo>
                    <a:pt x="0" y="1152143"/>
                  </a:moveTo>
                  <a:lnTo>
                    <a:pt x="1080515" y="1152143"/>
                  </a:lnTo>
                  <a:lnTo>
                    <a:pt x="1080515" y="0"/>
                  </a:lnTo>
                  <a:lnTo>
                    <a:pt x="0" y="0"/>
                  </a:lnTo>
                  <a:lnTo>
                    <a:pt x="0" y="1152143"/>
                  </a:lnTo>
                  <a:close/>
                </a:path>
              </a:pathLst>
            </a:custGeom>
            <a:solidFill>
              <a:srgbClr val="000000"/>
            </a:solidFill>
          </p:spPr>
          <p:txBody>
            <a:bodyPr wrap="square" lIns="0" tIns="0" rIns="0" bIns="0" rtlCol="0"/>
            <a:lstStyle/>
            <a:p>
              <a:endParaRPr sz="1155"/>
            </a:p>
          </p:txBody>
        </p:sp>
        <p:sp>
          <p:nvSpPr>
            <p:cNvPr id="4" name="object 4"/>
            <p:cNvSpPr txBox="1"/>
            <p:nvPr/>
          </p:nvSpPr>
          <p:spPr>
            <a:xfrm>
              <a:off x="16459" y="5190"/>
              <a:ext cx="453" cy="850"/>
            </a:xfrm>
            <a:prstGeom prst="rect">
              <a:avLst/>
            </a:prstGeom>
          </p:spPr>
          <p:txBody>
            <a:bodyPr vert="horz" wrap="square" lIns="0" tIns="8140" rIns="0" bIns="0" rtlCol="0">
              <a:spAutoFit/>
            </a:bodyPr>
            <a:lstStyle/>
            <a:p>
              <a:pPr marL="12700">
                <a:lnSpc>
                  <a:spcPct val="100000"/>
                </a:lnSpc>
                <a:spcBef>
                  <a:spcPts val="100"/>
                </a:spcBef>
              </a:pPr>
              <a:r>
                <a:rPr lang="en-US" sz="3460" b="1" dirty="0">
                  <a:solidFill>
                    <a:srgbClr val="F68425"/>
                  </a:solidFill>
                  <a:latin typeface="微软雅黑" panose="020B0503020204020204" charset="-122"/>
                  <a:cs typeface="微软雅黑" panose="020B0503020204020204" charset="-122"/>
                </a:rPr>
                <a:t>4</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5" name="文本框 4"/>
          <p:cNvSpPr txBox="1"/>
          <p:nvPr/>
        </p:nvSpPr>
        <p:spPr>
          <a:xfrm>
            <a:off x="542290" y="281940"/>
            <a:ext cx="5140960" cy="768350"/>
          </a:xfrm>
          <a:prstGeom prst="rect">
            <a:avLst/>
          </a:prstGeom>
          <a:noFill/>
        </p:spPr>
        <p:txBody>
          <a:bodyPr wrap="square" rtlCol="0">
            <a:spAutoFit/>
          </a:bodyPr>
          <a:lstStyle/>
          <a:p>
            <a:r>
              <a:rPr lang="zh-CN" sz="2400"/>
              <a:t>免疫细胞治疗晚期癌症</a:t>
            </a:r>
            <a:r>
              <a:rPr lang="en-US" altLang="zh-CN" sz="2400"/>
              <a:t>--</a:t>
            </a:r>
            <a:r>
              <a:rPr lang="zh-CN" sz="2400"/>
              <a:t>HITV疗法</a:t>
            </a:r>
          </a:p>
          <a:p>
            <a:r>
              <a:rPr lang="zh-CN" sz="2000">
                <a:solidFill>
                  <a:srgbClr val="FF0000"/>
                </a:solidFill>
              </a:rPr>
              <a:t>癌症的特殊免疫疗法</a:t>
            </a:r>
          </a:p>
        </p:txBody>
      </p:sp>
      <p:sp>
        <p:nvSpPr>
          <p:cNvPr id="6" name="文本框 5"/>
          <p:cNvSpPr txBox="1"/>
          <p:nvPr/>
        </p:nvSpPr>
        <p:spPr>
          <a:xfrm>
            <a:off x="950595" y="1569720"/>
            <a:ext cx="3671570" cy="4471035"/>
          </a:xfrm>
          <a:prstGeom prst="rect">
            <a:avLst/>
          </a:prstGeom>
          <a:noFill/>
        </p:spPr>
        <p:txBody>
          <a:bodyPr wrap="square" rtlCol="0">
            <a:spAutoFit/>
          </a:bodyPr>
          <a:lstStyle/>
          <a:p>
            <a:r>
              <a:rPr lang="en-US" altLang="zh-CN" sz="1400">
                <a:sym typeface="+mn-ea"/>
              </a:rPr>
              <a:t>      </a:t>
            </a:r>
            <a:r>
              <a:rPr lang="zh-CN" altLang="en-US" sz="1400">
                <a:sym typeface="+mn-ea"/>
              </a:rPr>
              <a:t>HITV治疗是针对标准治疗而无法控制的“晚期癌症”和“复发性癌症”而研发的最新免疫疗法。</a:t>
            </a:r>
            <a:endParaRPr lang="zh-CN" altLang="en-US" sz="1400"/>
          </a:p>
          <a:p>
            <a:pPr marL="0" marR="0">
              <a:lnSpc>
                <a:spcPts val="2090"/>
              </a:lnSpc>
              <a:spcBef>
                <a:spcPts val="0"/>
              </a:spcBef>
              <a:spcAft>
                <a:spcPts val="0"/>
              </a:spcAft>
            </a:pPr>
            <a:r>
              <a:rPr lang="zh-CN" altLang="en-US" sz="1400">
                <a:sym typeface="+mn-ea"/>
              </a:rPr>
              <a:t>       IV期晚期和复发性癌症的标准治疗成功率很低，因此，可能需要姑息治疗。免疫疗法也是如此，全世界只有少数几种疗法可以改善这一阶段的病情。</a:t>
            </a:r>
            <a:endParaRPr lang="zh-CN" altLang="en-US" sz="1400"/>
          </a:p>
          <a:p>
            <a:pPr marL="342900" marR="0">
              <a:lnSpc>
                <a:spcPts val="1800"/>
              </a:lnSpc>
              <a:spcBef>
                <a:spcPts val="145"/>
              </a:spcBef>
              <a:spcAft>
                <a:spcPts val="0"/>
              </a:spcAft>
            </a:pPr>
            <a:endParaRPr lang="zh-CN" altLang="en-US" sz="1400"/>
          </a:p>
          <a:p>
            <a:pPr marL="0" marR="0">
              <a:lnSpc>
                <a:spcPts val="2090"/>
              </a:lnSpc>
              <a:spcBef>
                <a:spcPts val="0"/>
              </a:spcBef>
              <a:spcAft>
                <a:spcPts val="0"/>
              </a:spcAft>
            </a:pPr>
            <a:r>
              <a:rPr lang="zh-CN" altLang="en-US" sz="1400">
                <a:sym typeface="+mn-ea"/>
              </a:rPr>
              <a:t>       在介绍HITV治疗时，首先要了解“树突状细胞”，也称为免疫系统的控制塔。 自2011年，美国哈佛大学教授拉尔夫·斯坦曼博士获得了诺贝尔生理学或医学奖，树突状细胞的研究备受关注。HITV治疗是针对标准治疗而无法控制的“晚期癌症”和“复发性癌症”而研发的最新免疫疗法。目前HITV治疗是对晚期癌症和再发癌症最佳的治愈方案，并且有大量的临床治疗业绩</a:t>
            </a:r>
            <a:r>
              <a:rPr sz="1400" spc="12" dirty="0">
                <a:solidFill>
                  <a:srgbClr val="404040"/>
                </a:solidFill>
                <a:latin typeface="宋体" panose="02010600030101010101" pitchFamily="2" charset="-122"/>
                <a:cs typeface="宋体" panose="02010600030101010101" pitchFamily="2" charset="-122"/>
                <a:sym typeface="+mn-ea"/>
              </a:rPr>
              <a:t>。</a:t>
            </a:r>
            <a:endParaRPr lang="zh-CN" altLang="en-US" sz="1400" spc="12" dirty="0">
              <a:solidFill>
                <a:srgbClr val="404040"/>
              </a:solidFill>
              <a:latin typeface="宋体" panose="02010600030101010101" pitchFamily="2" charset="-122"/>
              <a:cs typeface="宋体" panose="02010600030101010101" pitchFamily="2" charset="-122"/>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5" name="文本框 4"/>
          <p:cNvSpPr txBox="1"/>
          <p:nvPr/>
        </p:nvSpPr>
        <p:spPr>
          <a:xfrm>
            <a:off x="542290" y="281940"/>
            <a:ext cx="6424930" cy="768350"/>
          </a:xfrm>
          <a:prstGeom prst="rect">
            <a:avLst/>
          </a:prstGeom>
          <a:noFill/>
        </p:spPr>
        <p:txBody>
          <a:bodyPr wrap="square" rtlCol="0">
            <a:spAutoFit/>
          </a:bodyPr>
          <a:lstStyle/>
          <a:p>
            <a:r>
              <a:rPr lang="zh-CN" sz="2400"/>
              <a:t>免疫细胞治疗晚期癌症</a:t>
            </a:r>
            <a:r>
              <a:rPr lang="en-US" altLang="zh-CN" sz="2400"/>
              <a:t>--HITV</a:t>
            </a:r>
            <a:r>
              <a:rPr lang="zh-CN" altLang="en-US" sz="2400"/>
              <a:t>疗法</a:t>
            </a:r>
          </a:p>
          <a:p>
            <a:r>
              <a:rPr lang="en-US" altLang="zh-CN" sz="2000">
                <a:solidFill>
                  <a:srgbClr val="FF0000"/>
                </a:solidFill>
              </a:rPr>
              <a:t>CTL</a:t>
            </a:r>
            <a:r>
              <a:rPr lang="zh-CN" altLang="en-US" sz="2000">
                <a:solidFill>
                  <a:srgbClr val="FF0000"/>
                </a:solidFill>
                <a:sym typeface="+mn-ea"/>
              </a:rPr>
              <a:t>（</a:t>
            </a:r>
            <a:r>
              <a:rPr lang="en-US" altLang="zh-CN" sz="2000">
                <a:solidFill>
                  <a:srgbClr val="FF0000"/>
                </a:solidFill>
                <a:sym typeface="+mn-ea"/>
              </a:rPr>
              <a:t>细胞毒性T淋巴细胞</a:t>
            </a:r>
            <a:r>
              <a:rPr lang="zh-CN" altLang="en-US" sz="2000">
                <a:solidFill>
                  <a:srgbClr val="FF0000"/>
                </a:solidFill>
                <a:sym typeface="+mn-ea"/>
              </a:rPr>
              <a:t>）</a:t>
            </a:r>
            <a:r>
              <a:rPr lang="zh-CN" altLang="en-US" sz="2000">
                <a:solidFill>
                  <a:srgbClr val="FF0000"/>
                </a:solidFill>
              </a:rPr>
              <a:t>的诱导和肿瘤的疫苗化</a:t>
            </a:r>
          </a:p>
        </p:txBody>
      </p:sp>
      <p:sp>
        <p:nvSpPr>
          <p:cNvPr id="6" name="文本框 5"/>
          <p:cNvSpPr txBox="1"/>
          <p:nvPr/>
        </p:nvSpPr>
        <p:spPr>
          <a:xfrm>
            <a:off x="5534025" y="1793875"/>
            <a:ext cx="4556125" cy="3270250"/>
          </a:xfrm>
          <a:prstGeom prst="rect">
            <a:avLst/>
          </a:prstGeom>
          <a:noFill/>
        </p:spPr>
        <p:txBody>
          <a:bodyPr wrap="square" rtlCol="0">
            <a:spAutoFit/>
          </a:bodyPr>
          <a:lstStyle/>
          <a:p>
            <a:r>
              <a:rPr lang="zh-CN" altLang="en-US" sz="1600"/>
              <a:t>肿瘤疫苗化机制</a:t>
            </a:r>
          </a:p>
          <a:p>
            <a:endParaRPr lang="zh-CN" altLang="en-US" sz="1600"/>
          </a:p>
          <a:p>
            <a:pPr marL="0" marR="0">
              <a:lnSpc>
                <a:spcPts val="2330"/>
              </a:lnSpc>
              <a:spcBef>
                <a:spcPts val="0"/>
              </a:spcBef>
              <a:spcAft>
                <a:spcPts val="0"/>
              </a:spcAft>
            </a:pPr>
            <a:r>
              <a:rPr lang="zh-CN" altLang="en-US" sz="1600">
                <a:sym typeface="+mn-ea"/>
              </a:rPr>
              <a:t>       HITV疗法的树突状细胞对体内癌细胞的信息了如指掌、对CTL的指令也非常精准。</a:t>
            </a:r>
          </a:p>
          <a:p>
            <a:pPr marL="0" marR="0">
              <a:lnSpc>
                <a:spcPts val="2330"/>
              </a:lnSpc>
              <a:spcBef>
                <a:spcPts val="0"/>
              </a:spcBef>
              <a:spcAft>
                <a:spcPts val="0"/>
              </a:spcAft>
            </a:pPr>
            <a:endParaRPr lang="zh-CN" altLang="en-US" sz="1600"/>
          </a:p>
          <a:p>
            <a:pPr marL="0" marR="0">
              <a:lnSpc>
                <a:spcPts val="2330"/>
              </a:lnSpc>
              <a:spcBef>
                <a:spcPts val="0"/>
              </a:spcBef>
              <a:spcAft>
                <a:spcPts val="0"/>
              </a:spcAft>
            </a:pPr>
            <a:r>
              <a:rPr lang="zh-CN" altLang="en-US" sz="1600">
                <a:sym typeface="+mn-ea"/>
              </a:rPr>
              <a:t>HITV疗法诱导的CTL对癌细胞具有高度攻击性。</a:t>
            </a:r>
          </a:p>
          <a:p>
            <a:pPr marL="0" marR="0">
              <a:lnSpc>
                <a:spcPts val="2330"/>
              </a:lnSpc>
              <a:spcBef>
                <a:spcPts val="0"/>
              </a:spcBef>
              <a:spcAft>
                <a:spcPts val="0"/>
              </a:spcAft>
            </a:pPr>
            <a:endParaRPr lang="zh-CN" altLang="en-US" sz="1600"/>
          </a:p>
          <a:p>
            <a:pPr marL="0" marR="0">
              <a:lnSpc>
                <a:spcPts val="2325"/>
              </a:lnSpc>
              <a:spcBef>
                <a:spcPts val="0"/>
              </a:spcBef>
              <a:spcAft>
                <a:spcPts val="0"/>
              </a:spcAft>
            </a:pPr>
            <a:r>
              <a:rPr lang="zh-CN" altLang="en-US" sz="1600">
                <a:sym typeface="+mn-ea"/>
              </a:rPr>
              <a:t>       CTL在树突状细胞投与后2周后，体内诱导开始并且开始攻击癌细胞。换句话说，已经成为癌症肿瘤本身产生强大CTL的工厂，这意味着，癌症肿瘤本身变成了生产免疫细胞的工厂。</a:t>
            </a:r>
            <a:endParaRPr lang="zh-CN" altLang="en-US" sz="1600" dirty="0">
              <a:solidFill>
                <a:srgbClr val="000000"/>
              </a:solidFill>
              <a:latin typeface="HTKPLH+STXinwei" panose="02010800040101010101"/>
              <a:cs typeface="HTKPLH+STXinwei" panose="02010800040101010101"/>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0"/>
            <a:ext cx="12192000" cy="6858000"/>
            <a:chOff x="0" y="0"/>
            <a:chExt cx="19200" cy="10800"/>
          </a:xfrm>
        </p:grpSpPr>
        <p:grpSp>
          <p:nvGrpSpPr>
            <p:cNvPr id="12" name="组合 11"/>
            <p:cNvGrpSpPr/>
            <p:nvPr/>
          </p:nvGrpSpPr>
          <p:grpSpPr>
            <a:xfrm>
              <a:off x="0" y="0"/>
              <a:ext cx="19200" cy="10800"/>
              <a:chOff x="0" y="0"/>
              <a:chExt cx="19200" cy="10800"/>
            </a:xfrm>
          </p:grpSpPr>
          <p:grpSp>
            <p:nvGrpSpPr>
              <p:cNvPr id="10" name="组合 9"/>
              <p:cNvGrpSpPr/>
              <p:nvPr/>
            </p:nvGrpSpPr>
            <p:grpSpPr>
              <a:xfrm>
                <a:off x="0" y="0"/>
                <a:ext cx="19200" cy="10800"/>
                <a:chOff x="0" y="0"/>
                <a:chExt cx="19200" cy="10800"/>
              </a:xfrm>
            </p:grpSpPr>
            <p:sp>
              <p:nvSpPr>
                <p:cNvPr id="4" name="object 1"/>
                <p:cNvSpPr/>
                <p:nvPr/>
              </p:nvSpPr>
              <p:spPr>
                <a:xfrm>
                  <a:off x="0" y="0"/>
                  <a:ext cx="19200" cy="10800"/>
                </a:xfrm>
                <a:prstGeom prst="rect">
                  <a:avLst/>
                </a:prstGeom>
                <a:blipFill>
                  <a:blip r:embed="rId2" cstate="print"/>
                  <a:stretch>
                    <a:fillRect/>
                  </a:stretch>
                </a:blipFill>
              </p:spPr>
              <p:txBody>
                <a:bodyPr wrap="square" lIns="0" tIns="0" rIns="0" bIns="0" rtlCol="0">
                  <a:spAutoFit/>
                </a:bodyPr>
                <a:lstStyle/>
                <a:p>
                  <a:endParaRPr/>
                </a:p>
              </p:txBody>
            </p:sp>
            <p:sp>
              <p:nvSpPr>
                <p:cNvPr id="6" name="文本框 5"/>
                <p:cNvSpPr txBox="1"/>
                <p:nvPr/>
              </p:nvSpPr>
              <p:spPr>
                <a:xfrm>
                  <a:off x="2009" y="2606"/>
                  <a:ext cx="11473" cy="580"/>
                </a:xfrm>
                <a:prstGeom prst="rect">
                  <a:avLst/>
                </a:prstGeom>
                <a:noFill/>
              </p:spPr>
              <p:txBody>
                <a:bodyPr wrap="square" rtlCol="0">
                  <a:spAutoFit/>
                </a:bodyPr>
                <a:lstStyle/>
                <a:p>
                  <a:r>
                    <a:rPr lang="en-US" altLang="zh-CN"/>
                    <a:t>HITV</a:t>
                  </a:r>
                  <a:r>
                    <a:rPr lang="zh-CN" altLang="en-US"/>
                    <a:t>疗法可以净化血液预防癌细胞转移，去除体内细微的癌细胞</a:t>
                  </a:r>
                </a:p>
              </p:txBody>
            </p:sp>
            <p:sp>
              <p:nvSpPr>
                <p:cNvPr id="8" name="文本框 7"/>
                <p:cNvSpPr txBox="1"/>
                <p:nvPr/>
              </p:nvSpPr>
              <p:spPr>
                <a:xfrm>
                  <a:off x="8243" y="9660"/>
                  <a:ext cx="3255" cy="725"/>
                </a:xfrm>
                <a:prstGeom prst="rect">
                  <a:avLst/>
                </a:prstGeom>
                <a:noFill/>
              </p:spPr>
              <p:txBody>
                <a:bodyPr wrap="square" rtlCol="0">
                  <a:spAutoFit/>
                </a:bodyPr>
                <a:lstStyle/>
                <a:p>
                  <a:r>
                    <a:rPr lang="zh-CN" altLang="en-US" sz="1200"/>
                    <a:t>发生细微的癌细胞在体内着床也就是癌症复发</a:t>
                  </a:r>
                </a:p>
              </p:txBody>
            </p:sp>
            <p:sp>
              <p:nvSpPr>
                <p:cNvPr id="7" name="文本框 6"/>
                <p:cNvSpPr txBox="1"/>
                <p:nvPr/>
              </p:nvSpPr>
              <p:spPr>
                <a:xfrm>
                  <a:off x="2567" y="9369"/>
                  <a:ext cx="3147" cy="1016"/>
                </a:xfrm>
                <a:prstGeom prst="rect">
                  <a:avLst/>
                </a:prstGeom>
                <a:noFill/>
              </p:spPr>
              <p:txBody>
                <a:bodyPr wrap="square" rtlCol="0">
                  <a:spAutoFit/>
                </a:bodyPr>
                <a:lstStyle/>
                <a:p>
                  <a:r>
                    <a:rPr lang="zh-CN" altLang="en-US" sz="1200"/>
                    <a:t>即使是把恶性肿瘤切除掉，体内也会残留细微的癌细胞</a:t>
                  </a:r>
                </a:p>
              </p:txBody>
            </p:sp>
            <p:sp>
              <p:nvSpPr>
                <p:cNvPr id="9" name="文本框 8"/>
                <p:cNvSpPr txBox="1"/>
                <p:nvPr/>
              </p:nvSpPr>
              <p:spPr>
                <a:xfrm>
                  <a:off x="14233" y="7634"/>
                  <a:ext cx="3255" cy="1016"/>
                </a:xfrm>
                <a:prstGeom prst="rect">
                  <a:avLst/>
                </a:prstGeom>
                <a:noFill/>
              </p:spPr>
              <p:txBody>
                <a:bodyPr wrap="square" rtlCol="0">
                  <a:spAutoFit/>
                </a:bodyPr>
                <a:lstStyle/>
                <a:p>
                  <a:r>
                    <a:rPr lang="zh-CN" altLang="en-US" sz="1200"/>
                    <a:t>采用</a:t>
                  </a:r>
                  <a:r>
                    <a:rPr lang="en-US" altLang="zh-CN" sz="1200"/>
                    <a:t>HITV</a:t>
                  </a:r>
                  <a:r>
                    <a:rPr lang="zh-CN" altLang="en-US" sz="1200"/>
                    <a:t>疗法，对大量的优质</a:t>
                  </a:r>
                  <a:r>
                    <a:rPr lang="en-US" altLang="zh-CN" sz="1200"/>
                    <a:t>CTL</a:t>
                  </a:r>
                  <a:r>
                    <a:rPr lang="zh-CN" altLang="en-US" sz="1200"/>
                    <a:t>进行诱导。消灭细微的癌细胞，防止癌症复发。</a:t>
                  </a:r>
                </a:p>
              </p:txBody>
            </p:sp>
            <p:sp>
              <p:nvSpPr>
                <p:cNvPr id="13" name="object 1"/>
                <p:cNvSpPr/>
                <p:nvPr/>
              </p:nvSpPr>
              <p:spPr>
                <a:xfrm>
                  <a:off x="0" y="0"/>
                  <a:ext cx="19200" cy="10800"/>
                </a:xfrm>
                <a:prstGeom prst="rect">
                  <a:avLst/>
                </a:prstGeom>
                <a:blipFill>
                  <a:blip r:embed="rId2" cstate="print"/>
                  <a:stretch>
                    <a:fillRect/>
                  </a:stretch>
                </a:blipFill>
              </p:spPr>
              <p:txBody>
                <a:bodyPr wrap="square" lIns="0" tIns="0" rIns="0" bIns="0" rtlCol="0">
                  <a:spAutoFit/>
                </a:bodyPr>
                <a:lstStyle/>
                <a:p>
                  <a:endParaRPr/>
                </a:p>
              </p:txBody>
            </p:sp>
          </p:grpSp>
          <p:sp>
            <p:nvSpPr>
              <p:cNvPr id="2" name="文本框 1"/>
              <p:cNvSpPr txBox="1"/>
              <p:nvPr/>
            </p:nvSpPr>
            <p:spPr>
              <a:xfrm>
                <a:off x="2567" y="7481"/>
                <a:ext cx="2700" cy="1888"/>
              </a:xfrm>
              <a:prstGeom prst="rect">
                <a:avLst/>
              </a:prstGeom>
              <a:solidFill>
                <a:schemeClr val="bg1"/>
              </a:solidFill>
            </p:spPr>
            <p:txBody>
              <a:bodyPr wrap="square" rtlCol="0">
                <a:spAutoFit/>
              </a:bodyPr>
              <a:lstStyle/>
              <a:p>
                <a:endParaRPr lang="zh-CN" altLang="en-US"/>
              </a:p>
              <a:p>
                <a:endParaRPr lang="zh-CN" altLang="en-US"/>
              </a:p>
              <a:p>
                <a:endParaRPr lang="zh-CN" altLang="en-US"/>
              </a:p>
              <a:p>
                <a:endParaRPr lang="zh-CN" altLang="en-US"/>
              </a:p>
            </p:txBody>
          </p:sp>
          <p:sp>
            <p:nvSpPr>
              <p:cNvPr id="3" name="文本框 2"/>
              <p:cNvSpPr txBox="1"/>
              <p:nvPr/>
            </p:nvSpPr>
            <p:spPr>
              <a:xfrm>
                <a:off x="8448" y="8650"/>
                <a:ext cx="3050" cy="1307"/>
              </a:xfrm>
              <a:prstGeom prst="rect">
                <a:avLst/>
              </a:prstGeom>
              <a:solidFill>
                <a:schemeClr val="bg1"/>
              </a:solidFill>
            </p:spPr>
            <p:txBody>
              <a:bodyPr wrap="square" rtlCol="0">
                <a:spAutoFit/>
              </a:bodyPr>
              <a:lstStyle/>
              <a:p>
                <a:endParaRPr lang="zh-CN" altLang="en-US" sz="1200"/>
              </a:p>
              <a:p>
                <a:endParaRPr lang="zh-CN" altLang="en-US" sz="1200"/>
              </a:p>
              <a:p>
                <a:endParaRPr lang="zh-CN" altLang="en-US" sz="1200"/>
              </a:p>
              <a:p>
                <a:endParaRPr lang="zh-CN" altLang="en-US" sz="1200"/>
              </a:p>
            </p:txBody>
          </p:sp>
          <p:sp>
            <p:nvSpPr>
              <p:cNvPr id="11" name="文本框 10"/>
              <p:cNvSpPr txBox="1"/>
              <p:nvPr/>
            </p:nvSpPr>
            <p:spPr>
              <a:xfrm>
                <a:off x="14233" y="6869"/>
                <a:ext cx="2700" cy="1888"/>
              </a:xfrm>
              <a:prstGeom prst="rect">
                <a:avLst/>
              </a:prstGeom>
              <a:solidFill>
                <a:schemeClr val="bg1"/>
              </a:solidFill>
            </p:spPr>
            <p:txBody>
              <a:bodyPr wrap="square" rtlCol="0">
                <a:spAutoFit/>
              </a:bodyPr>
              <a:lstStyle/>
              <a:p>
                <a:endParaRPr lang="zh-CN" altLang="en-US"/>
              </a:p>
              <a:p>
                <a:endParaRPr lang="zh-CN" altLang="en-US"/>
              </a:p>
              <a:p>
                <a:endParaRPr lang="zh-CN" altLang="en-US"/>
              </a:p>
              <a:p>
                <a:endParaRPr lang="zh-CN" altLang="en-US"/>
              </a:p>
            </p:txBody>
          </p:sp>
        </p:grpSp>
        <p:sp>
          <p:nvSpPr>
            <p:cNvPr id="18" name="文本框 17"/>
            <p:cNvSpPr txBox="1"/>
            <p:nvPr/>
          </p:nvSpPr>
          <p:spPr>
            <a:xfrm>
              <a:off x="2790" y="8123"/>
              <a:ext cx="2700" cy="1016"/>
            </a:xfrm>
            <a:prstGeom prst="rect">
              <a:avLst/>
            </a:prstGeom>
            <a:noFill/>
          </p:spPr>
          <p:txBody>
            <a:bodyPr wrap="square" rtlCol="0">
              <a:spAutoFit/>
            </a:bodyPr>
            <a:lstStyle/>
            <a:p>
              <a:r>
                <a:rPr lang="en-US" altLang="zh-CN" sz="1200"/>
                <a:t>       </a:t>
              </a:r>
              <a:r>
                <a:rPr lang="zh-CN" altLang="en-US" sz="1200"/>
                <a:t>即使是把恶性肿瘤切除掉，体内也会残留细微的癌细胞。</a:t>
              </a:r>
            </a:p>
          </p:txBody>
        </p:sp>
        <p:sp>
          <p:nvSpPr>
            <p:cNvPr id="15" name="文本框 14"/>
            <p:cNvSpPr txBox="1"/>
            <p:nvPr/>
          </p:nvSpPr>
          <p:spPr>
            <a:xfrm>
              <a:off x="8345" y="8757"/>
              <a:ext cx="3255" cy="725"/>
            </a:xfrm>
            <a:prstGeom prst="rect">
              <a:avLst/>
            </a:prstGeom>
            <a:noFill/>
          </p:spPr>
          <p:txBody>
            <a:bodyPr wrap="square" rtlCol="0">
              <a:spAutoFit/>
            </a:bodyPr>
            <a:lstStyle/>
            <a:p>
              <a:r>
                <a:rPr lang="en-US" altLang="zh-CN" sz="1200"/>
                <a:t>       </a:t>
              </a:r>
              <a:r>
                <a:rPr lang="zh-CN" altLang="en-US" sz="1200"/>
                <a:t>发生细微的癌细胞在体内着床也就是癌症复发</a:t>
              </a:r>
            </a:p>
          </p:txBody>
        </p:sp>
        <p:sp>
          <p:nvSpPr>
            <p:cNvPr id="29" name="文本框 28"/>
            <p:cNvSpPr txBox="1"/>
            <p:nvPr/>
          </p:nvSpPr>
          <p:spPr>
            <a:xfrm>
              <a:off x="14233" y="8123"/>
              <a:ext cx="3255" cy="1307"/>
            </a:xfrm>
            <a:prstGeom prst="rect">
              <a:avLst/>
            </a:prstGeom>
            <a:noFill/>
          </p:spPr>
          <p:txBody>
            <a:bodyPr wrap="square" rtlCol="0">
              <a:spAutoFit/>
            </a:bodyPr>
            <a:lstStyle/>
            <a:p>
              <a:r>
                <a:rPr lang="en-US" altLang="zh-CN" sz="1200"/>
                <a:t>       </a:t>
              </a:r>
              <a:r>
                <a:rPr lang="zh-CN" altLang="en-US" sz="1200"/>
                <a:t>采用</a:t>
              </a:r>
              <a:r>
                <a:rPr lang="en-US" altLang="zh-CN" sz="1200"/>
                <a:t>HITV</a:t>
              </a:r>
              <a:r>
                <a:rPr lang="zh-CN" altLang="en-US" sz="1200"/>
                <a:t>疗法，对大量的优质</a:t>
              </a:r>
              <a:r>
                <a:rPr lang="en-US" altLang="zh-CN" sz="1200"/>
                <a:t>CTL</a:t>
              </a:r>
              <a:r>
                <a:rPr lang="zh-CN" altLang="en-US" sz="1200"/>
                <a:t>进行诱导。消灭细微的癌细胞，防止癌症复发。</a:t>
              </a:r>
            </a:p>
          </p:txBody>
        </p:sp>
      </p:grpSp>
      <p:sp>
        <p:nvSpPr>
          <p:cNvPr id="5" name="文本框 4"/>
          <p:cNvSpPr txBox="1"/>
          <p:nvPr/>
        </p:nvSpPr>
        <p:spPr>
          <a:xfrm>
            <a:off x="542290" y="281940"/>
            <a:ext cx="5140960" cy="768350"/>
          </a:xfrm>
          <a:prstGeom prst="rect">
            <a:avLst/>
          </a:prstGeom>
          <a:noFill/>
        </p:spPr>
        <p:txBody>
          <a:bodyPr wrap="square" rtlCol="0">
            <a:spAutoFit/>
          </a:bodyPr>
          <a:lstStyle/>
          <a:p>
            <a:r>
              <a:rPr lang="zh-CN" sz="2400"/>
              <a:t>免疫细胞治疗晚期癌症</a:t>
            </a:r>
            <a:r>
              <a:rPr lang="en-US" altLang="zh-CN" sz="2400"/>
              <a:t>--HITV</a:t>
            </a:r>
            <a:r>
              <a:rPr lang="zh-CN" altLang="en-US" sz="2400"/>
              <a:t>疗法</a:t>
            </a:r>
          </a:p>
          <a:p>
            <a:r>
              <a:rPr lang="zh-CN" altLang="en-US" sz="2000">
                <a:solidFill>
                  <a:srgbClr val="FF0000"/>
                </a:solidFill>
              </a:rPr>
              <a:t>血液净化，预防转移</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5" name="文本框 4"/>
          <p:cNvSpPr txBox="1"/>
          <p:nvPr/>
        </p:nvSpPr>
        <p:spPr>
          <a:xfrm>
            <a:off x="542290" y="281940"/>
            <a:ext cx="5140960" cy="768350"/>
          </a:xfrm>
          <a:prstGeom prst="rect">
            <a:avLst/>
          </a:prstGeom>
          <a:noFill/>
        </p:spPr>
        <p:txBody>
          <a:bodyPr wrap="square" rtlCol="0">
            <a:spAutoFit/>
          </a:bodyPr>
          <a:lstStyle/>
          <a:p>
            <a:r>
              <a:rPr lang="zh-CN" sz="2400"/>
              <a:t>免疫细胞治疗晚期癌症</a:t>
            </a:r>
            <a:r>
              <a:rPr lang="en-US" altLang="zh-CN" sz="2400"/>
              <a:t>--HITV</a:t>
            </a:r>
            <a:r>
              <a:rPr lang="zh-CN" altLang="en-US" sz="2400"/>
              <a:t>疗法</a:t>
            </a:r>
          </a:p>
          <a:p>
            <a:r>
              <a:rPr lang="en-US" altLang="zh-CN" sz="2000">
                <a:solidFill>
                  <a:srgbClr val="FF0000"/>
                </a:solidFill>
              </a:rPr>
              <a:t>HITV</a:t>
            </a:r>
            <a:r>
              <a:rPr lang="zh-CN" altLang="en-US" sz="2000">
                <a:solidFill>
                  <a:srgbClr val="FF0000"/>
                </a:solidFill>
              </a:rPr>
              <a:t>疗法和标准疗法并用</a:t>
            </a:r>
          </a:p>
        </p:txBody>
      </p:sp>
      <p:sp>
        <p:nvSpPr>
          <p:cNvPr id="6" name="文本框 5"/>
          <p:cNvSpPr txBox="1"/>
          <p:nvPr/>
        </p:nvSpPr>
        <p:spPr>
          <a:xfrm>
            <a:off x="711200" y="1935480"/>
            <a:ext cx="5074285" cy="3679190"/>
          </a:xfrm>
          <a:prstGeom prst="rect">
            <a:avLst/>
          </a:prstGeom>
          <a:noFill/>
        </p:spPr>
        <p:txBody>
          <a:bodyPr wrap="square" rtlCol="0">
            <a:spAutoFit/>
          </a:bodyPr>
          <a:lstStyle/>
          <a:p>
            <a:pPr marL="0" marR="0">
              <a:lnSpc>
                <a:spcPts val="2700"/>
              </a:lnSpc>
              <a:spcBef>
                <a:spcPts val="0"/>
              </a:spcBef>
              <a:spcAft>
                <a:spcPts val="0"/>
              </a:spcAft>
            </a:pPr>
            <a:r>
              <a:rPr lang="zh-CN" altLang="en-US">
                <a:sym typeface="+mn-ea"/>
              </a:rPr>
              <a:t>HITV疗法与普通疗法并用可以产生协同效应，增加效果</a:t>
            </a:r>
          </a:p>
          <a:p>
            <a:pPr marL="0" marR="0">
              <a:lnSpc>
                <a:spcPts val="2700"/>
              </a:lnSpc>
              <a:spcBef>
                <a:spcPts val="0"/>
              </a:spcBef>
              <a:spcAft>
                <a:spcPts val="0"/>
              </a:spcAft>
            </a:pPr>
            <a:endParaRPr lang="zh-CN" altLang="en-US"/>
          </a:p>
          <a:p>
            <a:pPr marL="0" marR="0">
              <a:lnSpc>
                <a:spcPts val="2700"/>
              </a:lnSpc>
              <a:spcBef>
                <a:spcPts val="0"/>
              </a:spcBef>
              <a:spcAft>
                <a:spcPts val="0"/>
              </a:spcAft>
            </a:pPr>
            <a:r>
              <a:rPr lang="zh-CN" altLang="en-US">
                <a:sym typeface="+mn-ea"/>
              </a:rPr>
              <a:t>       HITV疗法是把CTL输送到全身，「放射线疗法」和「化学疗法」治疗时与HITV疗法并用，互相协同、有提高疗效的作用。</a:t>
            </a:r>
            <a:endParaRPr lang="zh-CN" altLang="en-US"/>
          </a:p>
          <a:p>
            <a:pPr marL="0" marR="0">
              <a:lnSpc>
                <a:spcPts val="2700"/>
              </a:lnSpc>
              <a:spcBef>
                <a:spcPts val="0"/>
              </a:spcBef>
              <a:spcAft>
                <a:spcPts val="0"/>
              </a:spcAft>
            </a:pPr>
            <a:endParaRPr lang="zh-CN" altLang="en-US"/>
          </a:p>
          <a:p>
            <a:pPr marL="0" marR="0">
              <a:lnSpc>
                <a:spcPts val="2700"/>
              </a:lnSpc>
              <a:spcBef>
                <a:spcPts val="0"/>
              </a:spcBef>
              <a:spcAft>
                <a:spcPts val="0"/>
              </a:spcAft>
            </a:pPr>
            <a:endParaRPr lang="zh-CN" altLang="en-US"/>
          </a:p>
          <a:p>
            <a:pPr marL="0" marR="0">
              <a:lnSpc>
                <a:spcPts val="1595"/>
              </a:lnSpc>
              <a:spcBef>
                <a:spcPts val="0"/>
              </a:spcBef>
              <a:spcAft>
                <a:spcPts val="0"/>
              </a:spcAft>
            </a:pPr>
            <a:r>
              <a:rPr lang="zh-CN" altLang="en-US">
                <a:sym typeface="+mn-ea"/>
              </a:rPr>
              <a:t>目前还有弥补各种疗法的缺点的新疗法：</a:t>
            </a:r>
          </a:p>
          <a:p>
            <a:pPr marL="0" marR="0">
              <a:lnSpc>
                <a:spcPts val="1595"/>
              </a:lnSpc>
              <a:spcBef>
                <a:spcPts val="0"/>
              </a:spcBef>
              <a:spcAft>
                <a:spcPts val="0"/>
              </a:spcAft>
            </a:pPr>
            <a:endParaRPr lang="zh-CN" altLang="en-US">
              <a:sym typeface="+mn-ea"/>
            </a:endParaRPr>
          </a:p>
          <a:p>
            <a:pPr marL="0" marR="0">
              <a:lnSpc>
                <a:spcPts val="1595"/>
              </a:lnSpc>
              <a:spcBef>
                <a:spcPts val="0"/>
              </a:spcBef>
              <a:spcAft>
                <a:spcPts val="0"/>
              </a:spcAft>
            </a:pPr>
            <a:r>
              <a:rPr lang="zh-CN" altLang="en-US" sz="1400">
                <a:latin typeface="+mn-ea"/>
                <a:cs typeface="+mn-ea"/>
                <a:sym typeface="+mn-ea"/>
              </a:rPr>
              <a:t>強度変調放射線療法（高精度放射线疗法IMRT）</a:t>
            </a:r>
          </a:p>
          <a:p>
            <a:pPr marL="0" marR="0">
              <a:lnSpc>
                <a:spcPts val="1595"/>
              </a:lnSpc>
              <a:spcBef>
                <a:spcPts val="0"/>
              </a:spcBef>
              <a:spcAft>
                <a:spcPts val="0"/>
              </a:spcAft>
            </a:pPr>
            <a:r>
              <a:rPr lang="zh-CN" altLang="en-US" sz="1400">
                <a:latin typeface="+mn-ea"/>
                <a:cs typeface="+mn-ea"/>
                <a:sym typeface="+mn-ea"/>
              </a:rPr>
              <a:t>分子標的薬（对癌细胞的靶向治疗）</a:t>
            </a:r>
            <a:endParaRPr lang="zh-CN" altLang="en-US" sz="1400">
              <a:latin typeface="+mn-ea"/>
              <a:cs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5" name="文本框 4"/>
          <p:cNvSpPr txBox="1"/>
          <p:nvPr/>
        </p:nvSpPr>
        <p:spPr>
          <a:xfrm>
            <a:off x="542290" y="281940"/>
            <a:ext cx="6123305" cy="768350"/>
          </a:xfrm>
          <a:prstGeom prst="rect">
            <a:avLst/>
          </a:prstGeom>
          <a:noFill/>
        </p:spPr>
        <p:txBody>
          <a:bodyPr wrap="square" rtlCol="0">
            <a:spAutoFit/>
          </a:bodyPr>
          <a:lstStyle/>
          <a:p>
            <a:r>
              <a:rPr lang="zh-CN" sz="2400"/>
              <a:t>免疫细胞治疗晚期癌症</a:t>
            </a:r>
            <a:r>
              <a:rPr lang="en-US" altLang="zh-CN" sz="2400"/>
              <a:t>--HITV</a:t>
            </a:r>
            <a:r>
              <a:rPr lang="zh-CN" altLang="en-US" sz="2400"/>
              <a:t>疗法</a:t>
            </a:r>
          </a:p>
          <a:p>
            <a:r>
              <a:rPr lang="zh-CN" altLang="en-US" sz="2000">
                <a:solidFill>
                  <a:srgbClr val="FF0000"/>
                </a:solidFill>
              </a:rPr>
              <a:t>治疗流程</a:t>
            </a:r>
          </a:p>
        </p:txBody>
      </p:sp>
      <p:sp>
        <p:nvSpPr>
          <p:cNvPr id="6" name="文本框 5"/>
          <p:cNvSpPr txBox="1"/>
          <p:nvPr/>
        </p:nvSpPr>
        <p:spPr>
          <a:xfrm>
            <a:off x="542290" y="1448435"/>
            <a:ext cx="3829685" cy="4615815"/>
          </a:xfrm>
          <a:prstGeom prst="rect">
            <a:avLst/>
          </a:prstGeom>
          <a:noFill/>
        </p:spPr>
        <p:txBody>
          <a:bodyPr wrap="square" rtlCol="0">
            <a:spAutoFit/>
          </a:bodyPr>
          <a:lstStyle/>
          <a:p>
            <a:r>
              <a:rPr lang="en-US" altLang="zh-CN" sz="1400"/>
              <a:t>step1</a:t>
            </a:r>
            <a:r>
              <a:rPr lang="zh-CN" altLang="en-US" sz="1400"/>
              <a:t>：初诊，与患者商谈指定治疗计划</a:t>
            </a:r>
          </a:p>
          <a:p>
            <a:endParaRPr lang="zh-CN" altLang="en-US" sz="1400"/>
          </a:p>
          <a:p>
            <a:r>
              <a:rPr lang="en-US" altLang="zh-CN" sz="1400"/>
              <a:t>step2</a:t>
            </a:r>
            <a:r>
              <a:rPr lang="zh-CN" altLang="en-US" sz="1400"/>
              <a:t>：重新进行</a:t>
            </a:r>
            <a:r>
              <a:rPr lang="en-US" altLang="zh-CN" sz="1400"/>
              <a:t>PET-CT</a:t>
            </a:r>
            <a:r>
              <a:rPr lang="zh-CN" altLang="en-US" sz="1400"/>
              <a:t>检查</a:t>
            </a:r>
          </a:p>
          <a:p>
            <a:endParaRPr lang="zh-CN" altLang="en-US" sz="1400"/>
          </a:p>
          <a:p>
            <a:r>
              <a:rPr lang="en-US" altLang="zh-CN" sz="1400"/>
              <a:t>step3</a:t>
            </a:r>
            <a:r>
              <a:rPr lang="ja-JP" altLang="en-US" sz="1400"/>
              <a:t>：</a:t>
            </a:r>
            <a:r>
              <a:rPr lang="zh-CN" altLang="ja-JP" sz="1400"/>
              <a:t>血浆析离以及</a:t>
            </a:r>
            <a:r>
              <a:rPr lang="zh-CN" altLang="en-US" sz="1400"/>
              <a:t>细胞培养</a:t>
            </a:r>
          </a:p>
          <a:p>
            <a:endParaRPr lang="zh-CN" altLang="en-US" sz="1400"/>
          </a:p>
          <a:p>
            <a:r>
              <a:rPr lang="en-US" altLang="zh-CN" sz="1400"/>
              <a:t>step4</a:t>
            </a:r>
            <a:r>
              <a:rPr lang="zh-CN" altLang="en-US" sz="1400"/>
              <a:t>：进行第一次向患处投放树突状细胞以及如与放射线治疗结合的话进行第一次设施受诊</a:t>
            </a:r>
          </a:p>
          <a:p>
            <a:endParaRPr lang="zh-CN" altLang="en-US" sz="1400"/>
          </a:p>
          <a:p>
            <a:r>
              <a:rPr lang="en-US" altLang="zh-CN" sz="1400"/>
              <a:t>step5</a:t>
            </a:r>
            <a:r>
              <a:rPr lang="zh-CN" altLang="en-US" sz="1400"/>
              <a:t>：第一次记忆</a:t>
            </a:r>
            <a:r>
              <a:rPr lang="en-US" altLang="zh-CN" sz="1400"/>
              <a:t>T</a:t>
            </a:r>
            <a:r>
              <a:rPr lang="zh-CN" altLang="en-US" sz="1400"/>
              <a:t>细胞投放</a:t>
            </a:r>
          </a:p>
          <a:p>
            <a:endParaRPr lang="zh-CN" altLang="en-US" sz="1400"/>
          </a:p>
          <a:p>
            <a:r>
              <a:rPr lang="en-US" altLang="zh-CN" sz="1400"/>
              <a:t>step6</a:t>
            </a:r>
            <a:r>
              <a:rPr lang="zh-CN" altLang="en-US" sz="1400"/>
              <a:t>：放射线治疗</a:t>
            </a:r>
          </a:p>
          <a:p>
            <a:endParaRPr lang="zh-CN" altLang="en-US" sz="1400"/>
          </a:p>
          <a:p>
            <a:r>
              <a:rPr lang="en-US" altLang="zh-CN" sz="1400"/>
              <a:t>step7</a:t>
            </a:r>
            <a:r>
              <a:rPr lang="zh-CN" altLang="en-US" sz="1400"/>
              <a:t>：</a:t>
            </a:r>
            <a:r>
              <a:rPr lang="zh-CN" altLang="en-US" sz="1400">
                <a:sym typeface="+mn-ea"/>
              </a:rPr>
              <a:t>进行第二次向患处投放树突状细胞和记忆</a:t>
            </a:r>
            <a:r>
              <a:rPr lang="en-US" altLang="zh-CN" sz="1400">
                <a:sym typeface="+mn-ea"/>
              </a:rPr>
              <a:t>T</a:t>
            </a:r>
            <a:r>
              <a:rPr lang="zh-CN" altLang="en-US" sz="1400">
                <a:sym typeface="+mn-ea"/>
              </a:rPr>
              <a:t>细胞</a:t>
            </a:r>
          </a:p>
          <a:p>
            <a:endParaRPr lang="zh-CN" altLang="en-US" sz="1400">
              <a:sym typeface="+mn-ea"/>
            </a:endParaRPr>
          </a:p>
          <a:p>
            <a:r>
              <a:rPr lang="en-US" altLang="zh-CN" sz="1400">
                <a:sym typeface="+mn-ea"/>
              </a:rPr>
              <a:t>step8</a:t>
            </a:r>
            <a:r>
              <a:rPr lang="zh-CN" altLang="en-US" sz="1400">
                <a:sym typeface="+mn-ea"/>
              </a:rPr>
              <a:t>：血液检查（用于治疗情况测评）</a:t>
            </a:r>
          </a:p>
          <a:p>
            <a:endParaRPr lang="zh-CN" altLang="en-US" sz="1400">
              <a:sym typeface="+mn-ea"/>
            </a:endParaRPr>
          </a:p>
          <a:p>
            <a:r>
              <a:rPr lang="en-US" altLang="zh-CN" sz="1400">
                <a:sym typeface="+mn-ea"/>
              </a:rPr>
              <a:t>step9</a:t>
            </a:r>
            <a:r>
              <a:rPr lang="zh-CN" altLang="en-US" sz="1400">
                <a:sym typeface="+mn-ea"/>
              </a:rPr>
              <a:t>：</a:t>
            </a:r>
            <a:r>
              <a:rPr lang="en-US" altLang="zh-CN" sz="1400">
                <a:sym typeface="+mn-ea"/>
              </a:rPr>
              <a:t>PET-CT(</a:t>
            </a:r>
            <a:r>
              <a:rPr lang="zh-CN" altLang="en-US" sz="1400">
                <a:sym typeface="+mn-ea"/>
              </a:rPr>
              <a:t>用于治疗情况测评）</a:t>
            </a:r>
          </a:p>
          <a:p>
            <a:endParaRPr lang="zh-CN" altLang="en-US" sz="1400">
              <a:sym typeface="+mn-ea"/>
            </a:endParaRPr>
          </a:p>
          <a:p>
            <a:r>
              <a:rPr lang="en-US" altLang="zh-CN" sz="1400">
                <a:sym typeface="+mn-ea"/>
              </a:rPr>
              <a:t>step10</a:t>
            </a:r>
            <a:r>
              <a:rPr lang="zh-CN" altLang="en-US" sz="1400">
                <a:sym typeface="+mn-ea"/>
              </a:rPr>
              <a:t>：进行综合的治疗效果判定</a:t>
            </a:r>
            <a:endParaRPr lang="zh-CN" altLang="en-US" sz="1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100070" y="3060065"/>
            <a:ext cx="9091930" cy="737870"/>
            <a:chOff x="4882" y="4819"/>
            <a:chExt cx="14318" cy="1162"/>
          </a:xfrm>
        </p:grpSpPr>
        <p:grpSp>
          <p:nvGrpSpPr>
            <p:cNvPr id="5" name="组合 4"/>
            <p:cNvGrpSpPr/>
            <p:nvPr/>
          </p:nvGrpSpPr>
          <p:grpSpPr>
            <a:xfrm>
              <a:off x="4882" y="4819"/>
              <a:ext cx="14318" cy="1162"/>
              <a:chOff x="2912" y="5033"/>
              <a:chExt cx="14318" cy="1162"/>
            </a:xfrm>
          </p:grpSpPr>
          <p:sp>
            <p:nvSpPr>
              <p:cNvPr id="2" name="object 2"/>
              <p:cNvSpPr txBox="1"/>
              <p:nvPr/>
            </p:nvSpPr>
            <p:spPr>
              <a:xfrm>
                <a:off x="2912" y="5033"/>
                <a:ext cx="13155" cy="1163"/>
              </a:xfrm>
              <a:prstGeom prst="rect">
                <a:avLst/>
              </a:prstGeom>
              <a:solidFill>
                <a:srgbClr val="7E7E7E"/>
              </a:solidFill>
            </p:spPr>
            <p:txBody>
              <a:bodyPr vert="horz" wrap="square" lIns="0" tIns="88319" rIns="0" bIns="0" rtlCol="0">
                <a:noAutofit/>
              </a:bodyPr>
              <a:lstStyle/>
              <a:p>
                <a:pPr marR="84455" algn="r">
                  <a:lnSpc>
                    <a:spcPct val="100000"/>
                  </a:lnSpc>
                  <a:spcBef>
                    <a:spcPts val="1085"/>
                  </a:spcBef>
                </a:pPr>
                <a:r>
                  <a:rPr lang="zh-CN" altLang="en-US" sz="3200">
                    <a:solidFill>
                      <a:schemeClr val="bg1"/>
                    </a:solidFill>
                    <a:sym typeface="+mn-ea"/>
                  </a:rPr>
                  <a:t>附录</a:t>
                </a:r>
                <a:endParaRPr lang="zh-CN" altLang="en-US" sz="3200">
                  <a:solidFill>
                    <a:schemeClr val="bg1"/>
                  </a:solidFill>
                </a:endParaRPr>
              </a:p>
              <a:p>
                <a:pPr marR="84455" algn="r">
                  <a:lnSpc>
                    <a:spcPct val="100000"/>
                  </a:lnSpc>
                  <a:spcBef>
                    <a:spcPts val="1085"/>
                  </a:spcBef>
                </a:pPr>
                <a:endParaRPr lang="zh-CN" altLang="en-US" sz="32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3" name="object 3"/>
              <p:cNvSpPr/>
              <p:nvPr/>
            </p:nvSpPr>
            <p:spPr>
              <a:xfrm>
                <a:off x="16140" y="5033"/>
                <a:ext cx="1091" cy="1163"/>
              </a:xfrm>
              <a:custGeom>
                <a:avLst/>
                <a:gdLst/>
                <a:ahLst/>
                <a:cxnLst/>
                <a:rect l="l" t="t" r="r" b="b"/>
                <a:pathLst>
                  <a:path w="1080769" h="1152525">
                    <a:moveTo>
                      <a:pt x="0" y="1152143"/>
                    </a:moveTo>
                    <a:lnTo>
                      <a:pt x="1080515" y="1152143"/>
                    </a:lnTo>
                    <a:lnTo>
                      <a:pt x="1080515" y="0"/>
                    </a:lnTo>
                    <a:lnTo>
                      <a:pt x="0" y="0"/>
                    </a:lnTo>
                    <a:lnTo>
                      <a:pt x="0" y="1152143"/>
                    </a:lnTo>
                    <a:close/>
                  </a:path>
                </a:pathLst>
              </a:custGeom>
              <a:solidFill>
                <a:srgbClr val="000000"/>
              </a:solidFill>
            </p:spPr>
            <p:txBody>
              <a:bodyPr wrap="square" lIns="0" tIns="0" rIns="0" bIns="0" rtlCol="0"/>
              <a:lstStyle/>
              <a:p>
                <a:endParaRPr sz="1155"/>
              </a:p>
            </p:txBody>
          </p:sp>
        </p:grpSp>
        <p:sp>
          <p:nvSpPr>
            <p:cNvPr id="4" name="object 4"/>
            <p:cNvSpPr txBox="1"/>
            <p:nvPr/>
          </p:nvSpPr>
          <p:spPr>
            <a:xfrm>
              <a:off x="18429" y="4976"/>
              <a:ext cx="453" cy="850"/>
            </a:xfrm>
            <a:prstGeom prst="rect">
              <a:avLst/>
            </a:prstGeom>
          </p:spPr>
          <p:txBody>
            <a:bodyPr vert="horz" wrap="square" lIns="0" tIns="8140" rIns="0" bIns="0" rtlCol="0">
              <a:spAutoFit/>
            </a:bodyPr>
            <a:lstStyle/>
            <a:p>
              <a:pPr marL="12700">
                <a:lnSpc>
                  <a:spcPct val="100000"/>
                </a:lnSpc>
                <a:spcBef>
                  <a:spcPts val="100"/>
                </a:spcBef>
              </a:pPr>
              <a:r>
                <a:rPr lang="en-US" sz="3460" b="1" dirty="0">
                  <a:solidFill>
                    <a:srgbClr val="F68425"/>
                  </a:solidFill>
                  <a:latin typeface="微软雅黑" panose="020B0503020204020204" charset="-122"/>
                  <a:cs typeface="微软雅黑" panose="020B0503020204020204" charset="-122"/>
                </a:rPr>
                <a:t>5</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7829" b="7829"/>
          <a:stretch>
            <a:fillRect/>
          </a:stretch>
        </p:blipFill>
        <p:spPr>
          <a:xfrm>
            <a:off x="0" y="0"/>
            <a:ext cx="12192000" cy="6858000"/>
          </a:xfrm>
          <a:prstGeom prst="rect">
            <a:avLst/>
          </a:prstGeom>
        </p:spPr>
      </p:pic>
      <p:sp>
        <p:nvSpPr>
          <p:cNvPr id="6" name="矩形 5"/>
          <p:cNvSpPr/>
          <p:nvPr/>
        </p:nvSpPr>
        <p:spPr>
          <a:xfrm>
            <a:off x="0" y="0"/>
            <a:ext cx="12192000" cy="6858000"/>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ctrTitle"/>
          </p:nvPr>
        </p:nvSpPr>
        <p:spPr>
          <a:xfrm>
            <a:off x="1524000" y="2950845"/>
            <a:ext cx="9144000" cy="956310"/>
          </a:xfrm>
        </p:spPr>
        <p:txBody>
          <a:bodyPr/>
          <a:lstStyle/>
          <a:p>
            <a:r>
              <a:rPr lang="zh-CN" altLang="en-US" sz="5400" spc="-150" dirty="0">
                <a:gradFill>
                  <a:gsLst>
                    <a:gs pos="0">
                      <a:srgbClr val="DFA117"/>
                    </a:gs>
                    <a:gs pos="100000">
                      <a:srgbClr val="AE4638"/>
                    </a:gs>
                  </a:gsLst>
                  <a:lin ang="0" scaled="0"/>
                </a:gradFill>
                <a:effectLst/>
                <a:latin typeface="Open Sans" panose="020B0606030504020204" pitchFamily="34" charset="0"/>
                <a:ea typeface="Open Sans" panose="020B0606030504020204" pitchFamily="34" charset="0"/>
                <a:cs typeface="Open Sans" panose="020B0606030504020204" pitchFamily="34" charset="0"/>
              </a:rPr>
              <a:t>莲见诊所中国东南亚中心</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5" name="文本框 4"/>
          <p:cNvSpPr txBox="1"/>
          <p:nvPr/>
        </p:nvSpPr>
        <p:spPr>
          <a:xfrm>
            <a:off x="542290" y="281940"/>
            <a:ext cx="6123305" cy="460375"/>
          </a:xfrm>
          <a:prstGeom prst="rect">
            <a:avLst/>
          </a:prstGeom>
          <a:noFill/>
        </p:spPr>
        <p:txBody>
          <a:bodyPr wrap="square" rtlCol="0">
            <a:spAutoFit/>
          </a:bodyPr>
          <a:lstStyle/>
          <a:p>
            <a:r>
              <a:rPr lang="zh-CN" sz="2400"/>
              <a:t>莲见癌研究所</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5" name="文本框 4"/>
          <p:cNvSpPr txBox="1"/>
          <p:nvPr/>
        </p:nvSpPr>
        <p:spPr>
          <a:xfrm>
            <a:off x="542290" y="281940"/>
            <a:ext cx="6123305" cy="460375"/>
          </a:xfrm>
          <a:prstGeom prst="rect">
            <a:avLst/>
          </a:prstGeom>
          <a:noFill/>
        </p:spPr>
        <p:txBody>
          <a:bodyPr wrap="square" rtlCol="0">
            <a:spAutoFit/>
          </a:bodyPr>
          <a:lstStyle/>
          <a:p>
            <a:r>
              <a:rPr lang="zh-CN" sz="2400"/>
              <a:t>细胞培养中心</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5" name="文本框 4"/>
          <p:cNvSpPr txBox="1"/>
          <p:nvPr/>
        </p:nvSpPr>
        <p:spPr>
          <a:xfrm>
            <a:off x="542290" y="281940"/>
            <a:ext cx="6123305" cy="460375"/>
          </a:xfrm>
          <a:prstGeom prst="rect">
            <a:avLst/>
          </a:prstGeom>
          <a:noFill/>
        </p:spPr>
        <p:txBody>
          <a:bodyPr wrap="square" rtlCol="0">
            <a:spAutoFit/>
          </a:bodyPr>
          <a:lstStyle/>
          <a:p>
            <a:r>
              <a:rPr lang="zh-CN" sz="2400"/>
              <a:t>研究设施</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5" name="文本框 4"/>
          <p:cNvSpPr txBox="1"/>
          <p:nvPr/>
        </p:nvSpPr>
        <p:spPr>
          <a:xfrm>
            <a:off x="542290" y="281940"/>
            <a:ext cx="6123305" cy="460375"/>
          </a:xfrm>
          <a:prstGeom prst="rect">
            <a:avLst/>
          </a:prstGeom>
          <a:noFill/>
        </p:spPr>
        <p:txBody>
          <a:bodyPr wrap="square" rtlCol="0">
            <a:spAutoFit/>
          </a:bodyPr>
          <a:lstStyle/>
          <a:p>
            <a:r>
              <a:rPr lang="zh-CN" sz="2400"/>
              <a:t>医疗法人珠光会在世界中展开的医疗网</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100070" y="2993390"/>
            <a:ext cx="9091930" cy="737870"/>
            <a:chOff x="2912" y="5033"/>
            <a:chExt cx="14318" cy="1162"/>
          </a:xfrm>
        </p:grpSpPr>
        <p:sp>
          <p:nvSpPr>
            <p:cNvPr id="2" name="object 2"/>
            <p:cNvSpPr txBox="1"/>
            <p:nvPr/>
          </p:nvSpPr>
          <p:spPr>
            <a:xfrm>
              <a:off x="2912" y="5033"/>
              <a:ext cx="13155" cy="1163"/>
            </a:xfrm>
            <a:prstGeom prst="rect">
              <a:avLst/>
            </a:prstGeom>
            <a:solidFill>
              <a:srgbClr val="7E7E7E"/>
            </a:solidFill>
          </p:spPr>
          <p:txBody>
            <a:bodyPr vert="horz" wrap="square" lIns="0" tIns="88319" rIns="0" bIns="0" rtlCol="0">
              <a:noAutofit/>
            </a:bodyPr>
            <a:lstStyle/>
            <a:p>
              <a:pPr marR="84455" algn="r">
                <a:lnSpc>
                  <a:spcPct val="100000"/>
                </a:lnSpc>
                <a:spcBef>
                  <a:spcPts val="1085"/>
                </a:spcBef>
              </a:pPr>
              <a:r>
                <a:rPr lang="zh-CN" altLang="en-US" sz="3200">
                  <a:solidFill>
                    <a:schemeClr val="bg1"/>
                  </a:solidFill>
                  <a:sym typeface="+mn-ea"/>
                </a:rPr>
                <a:t>莲见诊所中国东南亚中心介绍</a:t>
              </a:r>
              <a:endParaRPr lang="zh-CN" altLang="en-US" sz="32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3" name="object 3"/>
            <p:cNvSpPr/>
            <p:nvPr/>
          </p:nvSpPr>
          <p:spPr>
            <a:xfrm>
              <a:off x="16140" y="5033"/>
              <a:ext cx="1091" cy="1163"/>
            </a:xfrm>
            <a:custGeom>
              <a:avLst/>
              <a:gdLst/>
              <a:ahLst/>
              <a:cxnLst/>
              <a:rect l="l" t="t" r="r" b="b"/>
              <a:pathLst>
                <a:path w="1080769" h="1152525">
                  <a:moveTo>
                    <a:pt x="0" y="1152143"/>
                  </a:moveTo>
                  <a:lnTo>
                    <a:pt x="1080515" y="1152143"/>
                  </a:lnTo>
                  <a:lnTo>
                    <a:pt x="1080515" y="0"/>
                  </a:lnTo>
                  <a:lnTo>
                    <a:pt x="0" y="0"/>
                  </a:lnTo>
                  <a:lnTo>
                    <a:pt x="0" y="1152143"/>
                  </a:lnTo>
                  <a:close/>
                </a:path>
              </a:pathLst>
            </a:custGeom>
            <a:solidFill>
              <a:srgbClr val="000000"/>
            </a:solidFill>
          </p:spPr>
          <p:txBody>
            <a:bodyPr wrap="square" lIns="0" tIns="0" rIns="0" bIns="0" rtlCol="0"/>
            <a:lstStyle/>
            <a:p>
              <a:endParaRPr sz="1155"/>
            </a:p>
          </p:txBody>
        </p:sp>
        <p:sp>
          <p:nvSpPr>
            <p:cNvPr id="4" name="object 4"/>
            <p:cNvSpPr txBox="1"/>
            <p:nvPr/>
          </p:nvSpPr>
          <p:spPr>
            <a:xfrm>
              <a:off x="16459" y="5190"/>
              <a:ext cx="453" cy="850"/>
            </a:xfrm>
            <a:prstGeom prst="rect">
              <a:avLst/>
            </a:prstGeom>
          </p:spPr>
          <p:txBody>
            <a:bodyPr vert="horz" wrap="square" lIns="0" tIns="8140" rIns="0" bIns="0" rtlCol="0">
              <a:spAutoFit/>
            </a:bodyPr>
            <a:lstStyle/>
            <a:p>
              <a:pPr marL="12700">
                <a:lnSpc>
                  <a:spcPct val="100000"/>
                </a:lnSpc>
                <a:spcBef>
                  <a:spcPts val="100"/>
                </a:spcBef>
              </a:pPr>
              <a:r>
                <a:rPr lang="en-US" sz="3460" b="1" dirty="0">
                  <a:solidFill>
                    <a:srgbClr val="F68425"/>
                  </a:solidFill>
                  <a:latin typeface="微软雅黑" panose="020B0503020204020204" charset="-122"/>
                  <a:cs typeface="微软雅黑" panose="020B0503020204020204" charset="-122"/>
                </a:rPr>
                <a:t>1</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97585" y="1577975"/>
            <a:ext cx="5401945" cy="4276725"/>
          </a:xfrm>
          <a:prstGeom prst="rect">
            <a:avLst/>
          </a:prstGeom>
          <a:noFill/>
        </p:spPr>
        <p:txBody>
          <a:bodyPr wrap="square" rtlCol="0">
            <a:spAutoFit/>
          </a:bodyPr>
          <a:lstStyle/>
          <a:p>
            <a:r>
              <a:rPr lang="en-US" altLang="zh-CN" sz="1600">
                <a:latin typeface="宋体" panose="02010600030101010101" pitchFamily="2" charset="-122"/>
                <a:ea typeface="宋体" panose="02010600030101010101" pitchFamily="2" charset="-122"/>
                <a:cs typeface="宋体" panose="02010600030101010101" pitchFamily="2" charset="-122"/>
              </a:rPr>
              <a:t>    </a:t>
            </a:r>
            <a:r>
              <a:rPr lang="zh-CN" altLang="en-US" sz="1600"/>
              <a:t>元齐百岁俱乐部株式会社与莲见免疫细胞医疗中心合作建立了中国东南亚中心。该中心利用莲见免疫细胞防癌治癌的顶级技术，为中国和东南亚的客人提供防癌治癌综合服务。</a:t>
            </a:r>
          </a:p>
          <a:p>
            <a:r>
              <a:rPr lang="zh-CN" altLang="en-US" sz="1600"/>
              <a:t>    莲见诊所（ICVS）是目前世界上免疫疫苗和免疫细胞治疗癌症最领先的机构之一。    </a:t>
            </a:r>
          </a:p>
          <a:p>
            <a:r>
              <a:rPr lang="zh-CN" altLang="en-US" sz="1600">
                <a:sym typeface="+mn-ea"/>
              </a:rPr>
              <a:t>    1931年莲见诊所创始人莲见喜一郎开始癌病毒研究，1946年建立莲见癌研究所，1948年成功从动物体内提取免疫细胞，研发推出莲见疫苗，验证了这一理论的可行性，成为这一领域的“世界第一人”，领先美国在内的世界各国半个世纪之久，莲见喜一郎之子莲见贤一郎经过十几年的研发优化于2005年正式通过临床试验，正式投入市场。在日本，每年约有15,000名癌症病人接受此项治疗。</a:t>
            </a:r>
          </a:p>
          <a:p>
            <a:r>
              <a:rPr lang="zh-CN" altLang="en-US" sz="1600">
                <a:sym typeface="+mn-ea"/>
              </a:rPr>
              <a:t>    1973年哈佛大学拉尔夫•斯坦曼在莲见喜一郎的研究基础之上发现了树突状细胞，并于2011年就发现树突状细胞及其后天免疫系统中的作用获得了诺贝尔奖。斯坦曼也是莲见诊所的终身国际顾问。</a:t>
            </a:r>
          </a:p>
        </p:txBody>
      </p:sp>
      <p:pic>
        <p:nvPicPr>
          <p:cNvPr id="7" name="图片 6"/>
          <p:cNvPicPr>
            <a:picLocks noChangeAspect="1"/>
          </p:cNvPicPr>
          <p:nvPr/>
        </p:nvPicPr>
        <p:blipFill>
          <a:blip r:embed="rId2"/>
          <a:srcRect l="4509" t="22499" r="7209" b="15313"/>
          <a:stretch>
            <a:fillRect/>
          </a:stretch>
        </p:blipFill>
        <p:spPr>
          <a:xfrm>
            <a:off x="6868160" y="384810"/>
            <a:ext cx="2857500" cy="2845435"/>
          </a:xfrm>
          <a:prstGeom prst="rect">
            <a:avLst/>
          </a:prstGeom>
        </p:spPr>
      </p:pic>
      <p:pic>
        <p:nvPicPr>
          <p:cNvPr id="8" name="图片 7"/>
          <p:cNvPicPr>
            <a:picLocks noChangeAspect="1"/>
          </p:cNvPicPr>
          <p:nvPr/>
        </p:nvPicPr>
        <p:blipFill>
          <a:blip r:embed="rId3"/>
          <a:srcRect l="1898" r="2261" b="44376"/>
          <a:stretch>
            <a:fillRect/>
          </a:stretch>
        </p:blipFill>
        <p:spPr>
          <a:xfrm>
            <a:off x="8796020" y="3493770"/>
            <a:ext cx="2853690" cy="2868930"/>
          </a:xfrm>
          <a:prstGeom prst="rect">
            <a:avLst/>
          </a:prstGeom>
        </p:spPr>
      </p:pic>
      <p:sp>
        <p:nvSpPr>
          <p:cNvPr id="9" name="文本框 8"/>
          <p:cNvSpPr txBox="1"/>
          <p:nvPr/>
        </p:nvSpPr>
        <p:spPr>
          <a:xfrm>
            <a:off x="7839710" y="3218180"/>
            <a:ext cx="1954530" cy="275590"/>
          </a:xfrm>
          <a:prstGeom prst="rect">
            <a:avLst/>
          </a:prstGeom>
          <a:noFill/>
        </p:spPr>
        <p:txBody>
          <a:bodyPr wrap="square" rtlCol="0">
            <a:spAutoFit/>
          </a:bodyPr>
          <a:lstStyle/>
          <a:p>
            <a:r>
              <a:rPr lang="zh-CN" altLang="en-US" sz="1200"/>
              <a:t>莲见喜一郎</a:t>
            </a:r>
          </a:p>
        </p:txBody>
      </p:sp>
      <p:sp>
        <p:nvSpPr>
          <p:cNvPr id="10" name="文本框 9"/>
          <p:cNvSpPr txBox="1"/>
          <p:nvPr/>
        </p:nvSpPr>
        <p:spPr>
          <a:xfrm>
            <a:off x="9878060" y="6362700"/>
            <a:ext cx="1050290" cy="275590"/>
          </a:xfrm>
          <a:prstGeom prst="rect">
            <a:avLst/>
          </a:prstGeom>
          <a:noFill/>
        </p:spPr>
        <p:txBody>
          <a:bodyPr wrap="square" rtlCol="0">
            <a:spAutoFit/>
          </a:bodyPr>
          <a:lstStyle/>
          <a:p>
            <a:r>
              <a:rPr lang="zh-CN" altLang="en-US" sz="1200"/>
              <a:t>莲见贤一郎</a:t>
            </a:r>
          </a:p>
        </p:txBody>
      </p:sp>
      <p:sp>
        <p:nvSpPr>
          <p:cNvPr id="3" name="文本框 2"/>
          <p:cNvSpPr txBox="1"/>
          <p:nvPr/>
        </p:nvSpPr>
        <p:spPr>
          <a:xfrm>
            <a:off x="542290" y="281940"/>
            <a:ext cx="5140960" cy="768350"/>
          </a:xfrm>
          <a:prstGeom prst="rect">
            <a:avLst/>
          </a:prstGeom>
          <a:noFill/>
        </p:spPr>
        <p:txBody>
          <a:bodyPr wrap="square" rtlCol="0">
            <a:spAutoFit/>
          </a:bodyPr>
          <a:lstStyle/>
          <a:p>
            <a:r>
              <a:rPr lang="zh-CN" altLang="en-US" sz="2400">
                <a:sym typeface="+mn-ea"/>
              </a:rPr>
              <a:t>莲见诊所中国东南亚中心</a:t>
            </a:r>
          </a:p>
          <a:p>
            <a:r>
              <a:rPr lang="zh-CN" altLang="en-US" sz="2000">
                <a:solidFill>
                  <a:srgbClr val="FF0000"/>
                </a:solidFill>
              </a:rPr>
              <a:t>介绍（一）</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80135" y="1438275"/>
            <a:ext cx="5311775" cy="4554220"/>
          </a:xfrm>
          <a:prstGeom prst="rect">
            <a:avLst/>
          </a:prstGeom>
          <a:noFill/>
        </p:spPr>
        <p:txBody>
          <a:bodyPr wrap="square" rtlCol="0">
            <a:spAutoFit/>
          </a:bodyPr>
          <a:lstStyle/>
          <a:p>
            <a:pPr algn="l">
              <a:buClrTx/>
              <a:buSzTx/>
              <a:buNone/>
            </a:pPr>
            <a:r>
              <a:rPr lang="en-US" altLang="zh-CN"/>
              <a:t>        </a:t>
            </a:r>
            <a:r>
              <a:rPr lang="zh-CN" altLang="en-US" sz="1600"/>
              <a:t>ICVS东京诊所是1957年由莲见贤一郎先生成立的专门做免疫疗法的医疗机构。大半个世纪以来，一直在日本持续做着免疫疗法，日本的患者数已经超过15万以上。近几年来日本接受免疫治疗的国外患者达2万人以上，还有很多各国患者寄去莲见疫苗注射。以</a:t>
            </a:r>
            <a:r>
              <a:rPr lang="zh-CN" altLang="en-US" sz="1600">
                <a:sym typeface="+mn-ea"/>
              </a:rPr>
              <a:t>极高的</a:t>
            </a:r>
            <a:r>
              <a:rPr lang="zh-CN" altLang="en-US" sz="1600"/>
              <a:t>安全性和从未发生副作用现象为优势在全球处于权威地位。</a:t>
            </a:r>
          </a:p>
          <a:p>
            <a:pPr algn="l">
              <a:buClrTx/>
              <a:buSzTx/>
              <a:buNone/>
            </a:pPr>
            <a:endParaRPr lang="zh-CN" altLang="en-US" sz="1600"/>
          </a:p>
          <a:p>
            <a:pPr algn="l">
              <a:buClrTx/>
              <a:buSzTx/>
              <a:buNone/>
            </a:pPr>
            <a:r>
              <a:rPr lang="zh-CN" altLang="en-US" sz="1600"/>
              <a:t>        元齐百岁俱乐部与ICVS东京诊所合作，为会员提供赴日本ICVS东京诊所进行莲见疫苗免疫疗法抗肿瘤治疗服务，也可经远程会诊后寄送莲见疫苗供会员自己注射。</a:t>
            </a:r>
          </a:p>
          <a:p>
            <a:pPr algn="l">
              <a:buClrTx/>
              <a:buSzTx/>
              <a:buNone/>
            </a:pPr>
            <a:r>
              <a:rPr lang="en-US" altLang="zh-CN" sz="1600">
                <a:sym typeface="+mn-ea"/>
              </a:rPr>
              <a:t>        </a:t>
            </a:r>
            <a:r>
              <a:rPr lang="zh-CN" altLang="en-US" sz="1600">
                <a:sym typeface="+mn-ea"/>
              </a:rPr>
              <a:t>元齐百岁俱乐部株式会社与ICVS东京Clinic合作建立了莲见诊所中国东南亚中心，我们的宗旨是，通过医疗的支持、让患者拥有一个健康充实的生活，为患者提供：</a:t>
            </a:r>
          </a:p>
          <a:p>
            <a:pPr algn="l">
              <a:buClrTx/>
              <a:buSzTx/>
              <a:buNone/>
            </a:pPr>
            <a:endParaRPr lang="zh-CN" altLang="en-US" sz="1600"/>
          </a:p>
          <a:p>
            <a:pPr algn="l">
              <a:buClrTx/>
              <a:buSzTx/>
              <a:buNone/>
            </a:pPr>
            <a:r>
              <a:rPr lang="zh-CN" altLang="en-US" sz="1600">
                <a:sym typeface="+mn-ea"/>
              </a:rPr>
              <a:t>维持身体健康的医疗</a:t>
            </a:r>
          </a:p>
          <a:p>
            <a:pPr algn="l">
              <a:buClrTx/>
              <a:buSzTx/>
              <a:buNone/>
            </a:pPr>
            <a:r>
              <a:rPr lang="zh-CN" altLang="en-US" sz="1600">
                <a:sym typeface="+mn-ea"/>
              </a:rPr>
              <a:t>预防癌症的医疗</a:t>
            </a:r>
            <a:endParaRPr lang="zh-CN" altLang="en-US" sz="1600"/>
          </a:p>
          <a:p>
            <a:pPr algn="l">
              <a:buClrTx/>
              <a:buSzTx/>
              <a:buNone/>
            </a:pPr>
            <a:r>
              <a:rPr lang="zh-CN" altLang="en-US" sz="1600">
                <a:sym typeface="+mn-ea"/>
              </a:rPr>
              <a:t>治疗癌症的医疗</a:t>
            </a:r>
          </a:p>
          <a:p>
            <a:pPr algn="l">
              <a:buClrTx/>
              <a:buSzTx/>
              <a:buNone/>
            </a:pPr>
            <a:r>
              <a:rPr lang="zh-CN" altLang="en-US" sz="1600">
                <a:sym typeface="+mn-ea"/>
              </a:rPr>
              <a:t>预防癌症复发的医疗</a:t>
            </a:r>
            <a:endParaRPr lang="zh-CN" altLang="en-US" sz="1600"/>
          </a:p>
        </p:txBody>
      </p:sp>
      <p:pic>
        <p:nvPicPr>
          <p:cNvPr id="7" name="图片 6"/>
          <p:cNvPicPr>
            <a:picLocks noChangeAspect="1"/>
          </p:cNvPicPr>
          <p:nvPr/>
        </p:nvPicPr>
        <p:blipFill>
          <a:blip r:embed="rId2"/>
          <a:srcRect l="38877" t="16463" r="21525" b="35917"/>
          <a:stretch>
            <a:fillRect/>
          </a:stretch>
        </p:blipFill>
        <p:spPr>
          <a:xfrm>
            <a:off x="7381875" y="1282700"/>
            <a:ext cx="3147695" cy="2523490"/>
          </a:xfrm>
          <a:prstGeom prst="rect">
            <a:avLst/>
          </a:prstGeom>
        </p:spPr>
      </p:pic>
      <p:sp>
        <p:nvSpPr>
          <p:cNvPr id="8" name="文本框 7"/>
          <p:cNvSpPr txBox="1"/>
          <p:nvPr/>
        </p:nvSpPr>
        <p:spPr>
          <a:xfrm>
            <a:off x="7174230" y="3806190"/>
            <a:ext cx="3877945" cy="521970"/>
          </a:xfrm>
          <a:prstGeom prst="rect">
            <a:avLst/>
          </a:prstGeom>
          <a:noFill/>
        </p:spPr>
        <p:txBody>
          <a:bodyPr wrap="square" rtlCol="0">
            <a:spAutoFit/>
          </a:bodyPr>
          <a:lstStyle/>
          <a:p>
            <a:r>
              <a:rPr sz="14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医療法人社団ICVS</a:t>
            </a:r>
            <a:endParaRPr sz="140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r>
              <a:rPr sz="14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ICVS東京Clinic</a:t>
            </a:r>
            <a:r>
              <a:rPr lang="zh-CN" sz="14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理事长</a:t>
            </a:r>
            <a:r>
              <a:rPr sz="1400" spc="2026"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14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蓮見</a:t>
            </a:r>
            <a:r>
              <a:rPr sz="1400" spc="2028"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14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賢一郎</a:t>
            </a:r>
            <a:endParaRPr lang="zh-CN" altLang="en-US" sz="14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6897370" y="4652010"/>
            <a:ext cx="4857115" cy="1318260"/>
          </a:xfrm>
          <a:prstGeom prst="rect">
            <a:avLst/>
          </a:prstGeom>
          <a:noFill/>
        </p:spPr>
        <p:txBody>
          <a:bodyPr wrap="square" rtlCol="0">
            <a:spAutoFit/>
          </a:bodyPr>
          <a:lstStyle/>
          <a:p>
            <a:pPr marL="0" marR="0">
              <a:lnSpc>
                <a:spcPts val="1595"/>
              </a:lnSpc>
              <a:spcBef>
                <a:spcPts val="0"/>
              </a:spcBef>
              <a:spcAft>
                <a:spcPts val="0"/>
              </a:spcAft>
            </a:pPr>
            <a:r>
              <a:rPr lang="zh-CN" altLang="en-US" sz="1200">
                <a:sym typeface="+mn-ea"/>
              </a:rPr>
              <a:t>埼玉医科大学卒業。東京大学医科学研究所</a:t>
            </a:r>
          </a:p>
          <a:p>
            <a:pPr marL="0" marR="0">
              <a:lnSpc>
                <a:spcPts val="1595"/>
              </a:lnSpc>
              <a:spcBef>
                <a:spcPts val="0"/>
              </a:spcBef>
              <a:spcAft>
                <a:spcPts val="0"/>
              </a:spcAft>
            </a:pPr>
            <a:r>
              <a:rPr lang="zh-CN" altLang="en-US" sz="1200">
                <a:sym typeface="+mn-ea"/>
              </a:rPr>
              <a:t>1988年医療法人社団珠光会理事長就任。</a:t>
            </a:r>
            <a:endParaRPr lang="zh-CN" altLang="en-US" sz="1200"/>
          </a:p>
          <a:p>
            <a:pPr marL="0" marR="0">
              <a:lnSpc>
                <a:spcPts val="1595"/>
              </a:lnSpc>
              <a:spcBef>
                <a:spcPts val="0"/>
              </a:spcBef>
              <a:spcAft>
                <a:spcPts val="0"/>
              </a:spcAft>
            </a:pPr>
            <a:r>
              <a:rPr lang="zh-CN" altLang="en-US" sz="1200">
                <a:sym typeface="+mn-ea"/>
              </a:rPr>
              <a:t>1999年米国法人蓮見国際研究財団理事長就任。</a:t>
            </a:r>
          </a:p>
          <a:p>
            <a:pPr marL="0" marR="0">
              <a:lnSpc>
                <a:spcPts val="1595"/>
              </a:lnSpc>
              <a:spcBef>
                <a:spcPts val="0"/>
              </a:spcBef>
              <a:spcAft>
                <a:spcPts val="0"/>
              </a:spcAft>
            </a:pPr>
            <a:r>
              <a:rPr lang="zh-CN" altLang="en-US" sz="1200">
                <a:sym typeface="+mn-ea"/>
              </a:rPr>
              <a:t>消化器外科。専門癌症免疫治疗和終末期医療。</a:t>
            </a:r>
          </a:p>
          <a:p>
            <a:pPr marL="0" marR="0">
              <a:lnSpc>
                <a:spcPts val="1595"/>
              </a:lnSpc>
              <a:spcBef>
                <a:spcPts val="0"/>
              </a:spcBef>
              <a:spcAft>
                <a:spcPts val="0"/>
              </a:spcAft>
            </a:pPr>
            <a:r>
              <a:rPr lang="zh-CN" altLang="en-US" sz="1200">
                <a:sym typeface="+mn-ea"/>
              </a:rPr>
              <a:t>参加了很多国内外的学会、在世界各地举行了多次癌症疫苗和免疫治疗研讨会</a:t>
            </a:r>
          </a:p>
        </p:txBody>
      </p:sp>
      <p:sp>
        <p:nvSpPr>
          <p:cNvPr id="3" name="文本框 2"/>
          <p:cNvSpPr txBox="1"/>
          <p:nvPr/>
        </p:nvSpPr>
        <p:spPr>
          <a:xfrm>
            <a:off x="542290" y="281940"/>
            <a:ext cx="5140960" cy="768350"/>
          </a:xfrm>
          <a:prstGeom prst="rect">
            <a:avLst/>
          </a:prstGeom>
          <a:noFill/>
        </p:spPr>
        <p:txBody>
          <a:bodyPr wrap="square" rtlCol="0">
            <a:spAutoFit/>
          </a:bodyPr>
          <a:lstStyle/>
          <a:p>
            <a:r>
              <a:rPr lang="zh-CN" altLang="en-US" sz="2400">
                <a:sym typeface="+mn-ea"/>
              </a:rPr>
              <a:t>莲见诊所中国东南亚中心</a:t>
            </a:r>
          </a:p>
          <a:p>
            <a:r>
              <a:rPr lang="zh-CN" altLang="en-US" sz="2000">
                <a:solidFill>
                  <a:srgbClr val="FF0000"/>
                </a:solidFill>
              </a:rPr>
              <a:t>介绍（二）</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100070" y="3060065"/>
            <a:ext cx="9091930" cy="737870"/>
            <a:chOff x="2912" y="5033"/>
            <a:chExt cx="14318" cy="1162"/>
          </a:xfrm>
        </p:grpSpPr>
        <p:sp>
          <p:nvSpPr>
            <p:cNvPr id="2" name="object 2"/>
            <p:cNvSpPr txBox="1"/>
            <p:nvPr/>
          </p:nvSpPr>
          <p:spPr>
            <a:xfrm>
              <a:off x="2912" y="5033"/>
              <a:ext cx="13155" cy="1163"/>
            </a:xfrm>
            <a:prstGeom prst="rect">
              <a:avLst/>
            </a:prstGeom>
            <a:solidFill>
              <a:srgbClr val="7E7E7E"/>
            </a:solidFill>
          </p:spPr>
          <p:txBody>
            <a:bodyPr vert="horz" wrap="square" lIns="0" tIns="88319" rIns="0" bIns="0" rtlCol="0">
              <a:noAutofit/>
            </a:bodyPr>
            <a:lstStyle/>
            <a:p>
              <a:pPr marR="84455" algn="r">
                <a:lnSpc>
                  <a:spcPct val="100000"/>
                </a:lnSpc>
                <a:spcBef>
                  <a:spcPts val="1085"/>
                </a:spcBef>
              </a:pPr>
              <a:r>
                <a:rPr sz="3200">
                  <a:solidFill>
                    <a:schemeClr val="bg1"/>
                  </a:solidFill>
                  <a:sym typeface="+mn-ea"/>
                </a:rPr>
                <a:t>癌症的早期发现和预防</a:t>
              </a:r>
            </a:p>
            <a:p>
              <a:pPr marR="84455" algn="r">
                <a:lnSpc>
                  <a:spcPct val="100000"/>
                </a:lnSpc>
                <a:spcBef>
                  <a:spcPts val="1085"/>
                </a:spcBef>
              </a:pPr>
              <a:endParaRPr lang="zh-CN" altLang="en-US" sz="32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3" name="object 3"/>
            <p:cNvSpPr/>
            <p:nvPr/>
          </p:nvSpPr>
          <p:spPr>
            <a:xfrm>
              <a:off x="16140" y="5033"/>
              <a:ext cx="1091" cy="1163"/>
            </a:xfrm>
            <a:custGeom>
              <a:avLst/>
              <a:gdLst/>
              <a:ahLst/>
              <a:cxnLst/>
              <a:rect l="l" t="t" r="r" b="b"/>
              <a:pathLst>
                <a:path w="1080769" h="1152525">
                  <a:moveTo>
                    <a:pt x="0" y="1152143"/>
                  </a:moveTo>
                  <a:lnTo>
                    <a:pt x="1080515" y="1152143"/>
                  </a:lnTo>
                  <a:lnTo>
                    <a:pt x="1080515" y="0"/>
                  </a:lnTo>
                  <a:lnTo>
                    <a:pt x="0" y="0"/>
                  </a:lnTo>
                  <a:lnTo>
                    <a:pt x="0" y="1152143"/>
                  </a:lnTo>
                  <a:close/>
                </a:path>
              </a:pathLst>
            </a:custGeom>
            <a:solidFill>
              <a:srgbClr val="000000"/>
            </a:solidFill>
          </p:spPr>
          <p:txBody>
            <a:bodyPr wrap="square" lIns="0" tIns="0" rIns="0" bIns="0" rtlCol="0"/>
            <a:lstStyle/>
            <a:p>
              <a:endParaRPr sz="1155"/>
            </a:p>
          </p:txBody>
        </p:sp>
        <p:sp>
          <p:nvSpPr>
            <p:cNvPr id="4" name="object 4"/>
            <p:cNvSpPr txBox="1"/>
            <p:nvPr/>
          </p:nvSpPr>
          <p:spPr>
            <a:xfrm>
              <a:off x="16459" y="5190"/>
              <a:ext cx="453" cy="850"/>
            </a:xfrm>
            <a:prstGeom prst="rect">
              <a:avLst/>
            </a:prstGeom>
          </p:spPr>
          <p:txBody>
            <a:bodyPr vert="horz" wrap="square" lIns="0" tIns="8140" rIns="0" bIns="0" rtlCol="0">
              <a:spAutoFit/>
            </a:bodyPr>
            <a:lstStyle/>
            <a:p>
              <a:pPr marL="12700">
                <a:lnSpc>
                  <a:spcPct val="100000"/>
                </a:lnSpc>
                <a:spcBef>
                  <a:spcPts val="100"/>
                </a:spcBef>
              </a:pPr>
              <a:r>
                <a:rPr lang="en-US" sz="3460" b="1" dirty="0">
                  <a:solidFill>
                    <a:srgbClr val="F68425"/>
                  </a:solidFill>
                  <a:latin typeface="微软雅黑" panose="020B0503020204020204" charset="-122"/>
                  <a:cs typeface="微软雅黑" panose="020B0503020204020204" charset="-122"/>
                </a:rPr>
                <a:t>2</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42290" y="281940"/>
            <a:ext cx="6123305" cy="768350"/>
          </a:xfrm>
          <a:prstGeom prst="rect">
            <a:avLst/>
          </a:prstGeom>
          <a:noFill/>
        </p:spPr>
        <p:txBody>
          <a:bodyPr wrap="square" rtlCol="0">
            <a:spAutoFit/>
          </a:bodyPr>
          <a:lstStyle/>
          <a:p>
            <a:r>
              <a:rPr sz="2400">
                <a:solidFill>
                  <a:schemeClr val="tx1"/>
                </a:solidFill>
                <a:sym typeface="+mn-ea"/>
              </a:rPr>
              <a:t>癌症的早期发现和预防</a:t>
            </a:r>
            <a:endParaRPr lang="zh-CN" altLang="en-US" sz="2400">
              <a:solidFill>
                <a:schemeClr val="tx1"/>
              </a:solidFill>
            </a:endParaRPr>
          </a:p>
          <a:p>
            <a:r>
              <a:rPr lang="zh-CN" altLang="en-US" sz="2000">
                <a:solidFill>
                  <a:srgbClr val="FF0000"/>
                </a:solidFill>
              </a:rPr>
              <a:t>正常人（非癌症患者）的早期发现和预防</a:t>
            </a:r>
          </a:p>
        </p:txBody>
      </p:sp>
      <p:grpSp>
        <p:nvGrpSpPr>
          <p:cNvPr id="17" name="组合 16"/>
          <p:cNvGrpSpPr/>
          <p:nvPr/>
        </p:nvGrpSpPr>
        <p:grpSpPr>
          <a:xfrm>
            <a:off x="828040" y="1453515"/>
            <a:ext cx="10535285" cy="4589780"/>
            <a:chOff x="1300" y="1972"/>
            <a:chExt cx="16591" cy="7228"/>
          </a:xfrm>
        </p:grpSpPr>
        <p:sp>
          <p:nvSpPr>
            <p:cNvPr id="2" name="圆角矩形 1"/>
            <p:cNvSpPr/>
            <p:nvPr/>
          </p:nvSpPr>
          <p:spPr>
            <a:xfrm>
              <a:off x="1300" y="1972"/>
              <a:ext cx="7394" cy="983"/>
            </a:xfrm>
            <a:prstGeom prst="roundRect">
              <a:avLst/>
            </a:prstGeom>
            <a:solidFill>
              <a:schemeClr val="accent4">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0497" y="1972"/>
              <a:ext cx="7394" cy="983"/>
            </a:xfrm>
            <a:prstGeom prst="roundRect">
              <a:avLst/>
            </a:prstGeom>
            <a:solidFill>
              <a:schemeClr val="accent4">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696" y="2101"/>
              <a:ext cx="6601" cy="725"/>
            </a:xfrm>
            <a:prstGeom prst="rect">
              <a:avLst/>
            </a:prstGeom>
            <a:noFill/>
          </p:spPr>
          <p:txBody>
            <a:bodyPr wrap="square" rtlCol="0">
              <a:spAutoFit/>
            </a:bodyPr>
            <a:lstStyle/>
            <a:p>
              <a:pPr algn="ctr"/>
              <a:r>
                <a:rPr lang="zh-CN" altLang="en-US" sz="2400"/>
                <a:t>尽早发现刚刚开始的癌症</a:t>
              </a:r>
            </a:p>
          </p:txBody>
        </p:sp>
        <p:sp>
          <p:nvSpPr>
            <p:cNvPr id="6" name="文本框 5"/>
            <p:cNvSpPr txBox="1"/>
            <p:nvPr/>
          </p:nvSpPr>
          <p:spPr>
            <a:xfrm>
              <a:off x="10893" y="2101"/>
              <a:ext cx="6601" cy="725"/>
            </a:xfrm>
            <a:prstGeom prst="rect">
              <a:avLst/>
            </a:prstGeom>
            <a:noFill/>
          </p:spPr>
          <p:txBody>
            <a:bodyPr wrap="square" rtlCol="0">
              <a:spAutoFit/>
            </a:bodyPr>
            <a:lstStyle/>
            <a:p>
              <a:pPr algn="ctr"/>
              <a:r>
                <a:rPr lang="zh-CN" altLang="en-US" sz="2400"/>
                <a:t>建立抵抗新生癌症的免疫力</a:t>
              </a:r>
            </a:p>
          </p:txBody>
        </p:sp>
        <p:sp>
          <p:nvSpPr>
            <p:cNvPr id="7" name="下箭头 6"/>
            <p:cNvSpPr/>
            <p:nvPr/>
          </p:nvSpPr>
          <p:spPr>
            <a:xfrm>
              <a:off x="4711" y="3209"/>
              <a:ext cx="571" cy="794"/>
            </a:xfrm>
            <a:prstGeom prst="down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346" y="4193"/>
              <a:ext cx="5300" cy="1016"/>
            </a:xfrm>
            <a:prstGeom prst="rect">
              <a:avLst/>
            </a:prstGeom>
            <a:noFill/>
          </p:spPr>
          <p:txBody>
            <a:bodyPr wrap="square" rtlCol="0">
              <a:spAutoFit/>
            </a:bodyPr>
            <a:lstStyle/>
            <a:p>
              <a:pPr algn="ctr"/>
              <a:r>
                <a:rPr lang="zh-CN" altLang="en-US"/>
                <a:t>细胞水平癌和小癌的</a:t>
              </a:r>
            </a:p>
            <a:p>
              <a:pPr algn="ctr"/>
              <a:r>
                <a:rPr lang="zh-CN" altLang="en-US"/>
                <a:t>预测癌症的存在？</a:t>
              </a:r>
            </a:p>
          </p:txBody>
        </p:sp>
        <p:sp>
          <p:nvSpPr>
            <p:cNvPr id="9" name="下箭头 8"/>
            <p:cNvSpPr/>
            <p:nvPr/>
          </p:nvSpPr>
          <p:spPr>
            <a:xfrm>
              <a:off x="4712" y="5472"/>
              <a:ext cx="571" cy="794"/>
            </a:xfrm>
            <a:prstGeom prst="down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348" y="6488"/>
              <a:ext cx="5300" cy="580"/>
            </a:xfrm>
            <a:prstGeom prst="rect">
              <a:avLst/>
            </a:prstGeom>
            <a:noFill/>
          </p:spPr>
          <p:txBody>
            <a:bodyPr wrap="square" rtlCol="0">
              <a:spAutoFit/>
            </a:bodyPr>
            <a:lstStyle/>
            <a:p>
              <a:pPr algn="ctr"/>
              <a:r>
                <a:rPr lang="zh-CN" altLang="en-US"/>
                <a:t>血液基因检查</a:t>
              </a:r>
            </a:p>
          </p:txBody>
        </p:sp>
        <p:sp>
          <p:nvSpPr>
            <p:cNvPr id="11" name="文本框 10"/>
            <p:cNvSpPr txBox="1"/>
            <p:nvPr/>
          </p:nvSpPr>
          <p:spPr>
            <a:xfrm>
              <a:off x="2346" y="8402"/>
              <a:ext cx="5300" cy="580"/>
            </a:xfrm>
            <a:prstGeom prst="rect">
              <a:avLst/>
            </a:prstGeom>
            <a:noFill/>
          </p:spPr>
          <p:txBody>
            <a:bodyPr wrap="square" rtlCol="0">
              <a:spAutoFit/>
            </a:bodyPr>
            <a:lstStyle/>
            <a:p>
              <a:pPr algn="ctr"/>
              <a:r>
                <a:rPr lang="zh-CN" altLang="en-US">
                  <a:solidFill>
                    <a:srgbClr val="FF0000"/>
                  </a:solidFill>
                </a:rPr>
                <a:t>只验血</a:t>
              </a:r>
            </a:p>
          </p:txBody>
        </p:sp>
        <p:sp>
          <p:nvSpPr>
            <p:cNvPr id="12" name="下箭头 11"/>
            <p:cNvSpPr/>
            <p:nvPr/>
          </p:nvSpPr>
          <p:spPr>
            <a:xfrm>
              <a:off x="13909" y="3209"/>
              <a:ext cx="571" cy="794"/>
            </a:xfrm>
            <a:prstGeom prst="down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1543" y="4193"/>
              <a:ext cx="5300" cy="1016"/>
            </a:xfrm>
            <a:prstGeom prst="rect">
              <a:avLst/>
            </a:prstGeom>
            <a:noFill/>
          </p:spPr>
          <p:txBody>
            <a:bodyPr wrap="square" rtlCol="0">
              <a:spAutoFit/>
            </a:bodyPr>
            <a:lstStyle/>
            <a:p>
              <a:pPr algn="ctr"/>
              <a:r>
                <a:rPr lang="zh-CN" altLang="en-US"/>
                <a:t>可以在癌症发生前产生针对癌症的免疫力吗？</a:t>
              </a:r>
            </a:p>
          </p:txBody>
        </p:sp>
        <p:sp>
          <p:nvSpPr>
            <p:cNvPr id="14" name="下箭头 13"/>
            <p:cNvSpPr/>
            <p:nvPr/>
          </p:nvSpPr>
          <p:spPr>
            <a:xfrm>
              <a:off x="13907" y="5472"/>
              <a:ext cx="571" cy="794"/>
            </a:xfrm>
            <a:prstGeom prst="down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1542" y="6270"/>
              <a:ext cx="5300" cy="1016"/>
            </a:xfrm>
            <a:prstGeom prst="rect">
              <a:avLst/>
            </a:prstGeom>
            <a:noFill/>
          </p:spPr>
          <p:txBody>
            <a:bodyPr wrap="square" rtlCol="0">
              <a:spAutoFit/>
            </a:bodyPr>
            <a:lstStyle/>
            <a:p>
              <a:pPr algn="ctr"/>
              <a:r>
                <a:rPr lang="zh-CN" altLang="en-US"/>
                <a:t>针对多种癌症中普遍表达的癌症抗原的预生成免疫</a:t>
              </a:r>
            </a:p>
          </p:txBody>
        </p:sp>
        <p:sp>
          <p:nvSpPr>
            <p:cNvPr id="16" name="文本框 15"/>
            <p:cNvSpPr txBox="1"/>
            <p:nvPr/>
          </p:nvSpPr>
          <p:spPr>
            <a:xfrm>
              <a:off x="11542" y="8184"/>
              <a:ext cx="5300" cy="1016"/>
            </a:xfrm>
            <a:prstGeom prst="rect">
              <a:avLst/>
            </a:prstGeom>
            <a:noFill/>
          </p:spPr>
          <p:txBody>
            <a:bodyPr wrap="square" rtlCol="0">
              <a:spAutoFit/>
            </a:bodyPr>
            <a:lstStyle/>
            <a:p>
              <a:pPr algn="ctr"/>
              <a:r>
                <a:rPr lang="zh-CN" altLang="en-US">
                  <a:solidFill>
                    <a:srgbClr val="FF0000"/>
                  </a:solidFill>
                </a:rPr>
                <a:t>以类似于癌症患者免疫疗法的方式进行免疫疗法</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42290" y="281940"/>
            <a:ext cx="6123305" cy="768350"/>
          </a:xfrm>
          <a:prstGeom prst="rect">
            <a:avLst/>
          </a:prstGeom>
          <a:noFill/>
        </p:spPr>
        <p:txBody>
          <a:bodyPr wrap="square" rtlCol="0">
            <a:spAutoFit/>
          </a:bodyPr>
          <a:lstStyle/>
          <a:p>
            <a:r>
              <a:rPr sz="2400">
                <a:solidFill>
                  <a:schemeClr val="tx1"/>
                </a:solidFill>
                <a:sym typeface="+mn-ea"/>
              </a:rPr>
              <a:t>癌症的早期发现和预防</a:t>
            </a:r>
            <a:endParaRPr lang="zh-CN" altLang="en-US" sz="2400">
              <a:solidFill>
                <a:schemeClr val="tx1"/>
              </a:solidFill>
            </a:endParaRPr>
          </a:p>
          <a:p>
            <a:r>
              <a:rPr lang="zh-CN" altLang="en-US" sz="2000">
                <a:solidFill>
                  <a:srgbClr val="FF0000"/>
                </a:solidFill>
              </a:rPr>
              <a:t>血液基因检查早期发现癌症</a:t>
            </a:r>
          </a:p>
        </p:txBody>
      </p:sp>
      <p:grpSp>
        <p:nvGrpSpPr>
          <p:cNvPr id="11" name="组合 10"/>
          <p:cNvGrpSpPr/>
          <p:nvPr/>
        </p:nvGrpSpPr>
        <p:grpSpPr>
          <a:xfrm>
            <a:off x="241300" y="1231900"/>
            <a:ext cx="3445510" cy="5400675"/>
            <a:chOff x="380" y="1940"/>
            <a:chExt cx="5426" cy="8505"/>
          </a:xfrm>
        </p:grpSpPr>
        <p:sp>
          <p:nvSpPr>
            <p:cNvPr id="2" name="矩形 1"/>
            <p:cNvSpPr/>
            <p:nvPr/>
          </p:nvSpPr>
          <p:spPr>
            <a:xfrm>
              <a:off x="380" y="1940"/>
              <a:ext cx="5426" cy="8505"/>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379" y="2506"/>
              <a:ext cx="3428" cy="1016"/>
            </a:xfrm>
            <a:prstGeom prst="rect">
              <a:avLst/>
            </a:prstGeom>
            <a:noFill/>
          </p:spPr>
          <p:txBody>
            <a:bodyPr wrap="square" rtlCol="0">
              <a:spAutoFit/>
            </a:bodyPr>
            <a:lstStyle/>
            <a:p>
              <a:pPr algn="ctr"/>
              <a:r>
                <a:rPr lang="zh-CN" altLang="en-US">
                  <a:solidFill>
                    <a:schemeClr val="accent4">
                      <a:lumMod val="40000"/>
                      <a:lumOff val="60000"/>
                    </a:schemeClr>
                  </a:solidFill>
                </a:rPr>
                <a:t>体内每天都有许多细胞死亡</a:t>
              </a:r>
            </a:p>
          </p:txBody>
        </p:sp>
        <p:sp>
          <p:nvSpPr>
            <p:cNvPr id="4" name="下箭头 3"/>
            <p:cNvSpPr/>
            <p:nvPr/>
          </p:nvSpPr>
          <p:spPr>
            <a:xfrm>
              <a:off x="2839" y="3707"/>
              <a:ext cx="508" cy="730"/>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951" y="4499"/>
              <a:ext cx="4284" cy="1452"/>
            </a:xfrm>
            <a:prstGeom prst="rect">
              <a:avLst/>
            </a:prstGeom>
            <a:noFill/>
          </p:spPr>
          <p:txBody>
            <a:bodyPr wrap="square" rtlCol="0">
              <a:spAutoFit/>
            </a:bodyPr>
            <a:lstStyle/>
            <a:p>
              <a:pPr algn="ctr"/>
              <a:r>
                <a:rPr lang="zh-CN" altLang="en-US">
                  <a:solidFill>
                    <a:schemeClr val="accent4">
                      <a:lumMod val="40000"/>
                      <a:lumOff val="60000"/>
                    </a:schemeClr>
                  </a:solidFill>
                </a:rPr>
                <a:t>细胞内</a:t>
              </a:r>
              <a:r>
                <a:rPr lang="en-US" altLang="zh-CN">
                  <a:solidFill>
                    <a:schemeClr val="accent4">
                      <a:lumMod val="40000"/>
                      <a:lumOff val="60000"/>
                    </a:schemeClr>
                  </a:solidFill>
                </a:rPr>
                <a:t>DNA</a:t>
              </a:r>
            </a:p>
            <a:p>
              <a:pPr algn="ctr"/>
              <a:r>
                <a:rPr lang="zh-CN" altLang="en-US">
                  <a:solidFill>
                    <a:schemeClr val="accent4">
                      <a:lumMod val="40000"/>
                      <a:lumOff val="60000"/>
                    </a:schemeClr>
                  </a:solidFill>
                </a:rPr>
                <a:t>泄漏到血液中</a:t>
              </a:r>
            </a:p>
            <a:p>
              <a:pPr algn="ctr"/>
              <a:r>
                <a:rPr lang="zh-CN" altLang="en-US">
                  <a:solidFill>
                    <a:schemeClr val="accent4">
                      <a:lumMod val="40000"/>
                      <a:lumOff val="60000"/>
                    </a:schemeClr>
                  </a:solidFill>
                </a:rPr>
                <a:t>（</a:t>
              </a:r>
              <a:r>
                <a:rPr lang="en-US" altLang="zh-CN">
                  <a:solidFill>
                    <a:schemeClr val="accent4">
                      <a:lumMod val="40000"/>
                      <a:lumOff val="60000"/>
                    </a:schemeClr>
                  </a:solidFill>
                </a:rPr>
                <a:t>cell free DNA</a:t>
              </a:r>
              <a:r>
                <a:rPr lang="zh-CN" altLang="en-US">
                  <a:solidFill>
                    <a:schemeClr val="accent4">
                      <a:lumMod val="40000"/>
                      <a:lumOff val="60000"/>
                    </a:schemeClr>
                  </a:solidFill>
                </a:rPr>
                <a:t>：</a:t>
              </a:r>
              <a:r>
                <a:rPr lang="en-US" altLang="zh-CN">
                  <a:solidFill>
                    <a:schemeClr val="accent4">
                      <a:lumMod val="40000"/>
                      <a:lumOff val="60000"/>
                    </a:schemeClr>
                  </a:solidFill>
                </a:rPr>
                <a:t>cf DNA</a:t>
              </a:r>
              <a:r>
                <a:rPr lang="zh-CN" altLang="en-US">
                  <a:solidFill>
                    <a:schemeClr val="accent4">
                      <a:lumMod val="40000"/>
                      <a:lumOff val="60000"/>
                    </a:schemeClr>
                  </a:solidFill>
                </a:rPr>
                <a:t>）</a:t>
              </a:r>
            </a:p>
          </p:txBody>
        </p:sp>
        <p:sp>
          <p:nvSpPr>
            <p:cNvPr id="7" name="下箭头 6"/>
            <p:cNvSpPr/>
            <p:nvPr/>
          </p:nvSpPr>
          <p:spPr>
            <a:xfrm>
              <a:off x="2839" y="6044"/>
              <a:ext cx="508" cy="730"/>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51" y="6766"/>
              <a:ext cx="4284" cy="1016"/>
            </a:xfrm>
            <a:prstGeom prst="rect">
              <a:avLst/>
            </a:prstGeom>
            <a:noFill/>
          </p:spPr>
          <p:txBody>
            <a:bodyPr wrap="square" rtlCol="0">
              <a:spAutoFit/>
            </a:bodyPr>
            <a:lstStyle/>
            <a:p>
              <a:pPr algn="ctr"/>
              <a:r>
                <a:rPr lang="zh-CN">
                  <a:solidFill>
                    <a:schemeClr val="accent4">
                      <a:lumMod val="40000"/>
                      <a:lumOff val="60000"/>
                    </a:schemeClr>
                  </a:solidFill>
                </a:rPr>
                <a:t>血液中的</a:t>
              </a:r>
              <a:r>
                <a:rPr lang="en-US" altLang="zh-CN">
                  <a:solidFill>
                    <a:schemeClr val="accent4">
                      <a:lumMod val="40000"/>
                      <a:lumOff val="60000"/>
                    </a:schemeClr>
                  </a:solidFill>
                </a:rPr>
                <a:t>DNA</a:t>
              </a:r>
            </a:p>
            <a:p>
              <a:pPr algn="ctr"/>
              <a:r>
                <a:rPr lang="zh-CN" altLang="en-US">
                  <a:solidFill>
                    <a:schemeClr val="accent4">
                      <a:lumMod val="40000"/>
                      <a:lumOff val="60000"/>
                    </a:schemeClr>
                  </a:solidFill>
                </a:rPr>
                <a:t>在</a:t>
              </a:r>
              <a:r>
                <a:rPr lang="en-US" altLang="zh-CN">
                  <a:solidFill>
                    <a:schemeClr val="accent4">
                      <a:lumMod val="40000"/>
                      <a:lumOff val="60000"/>
                    </a:schemeClr>
                  </a:solidFill>
                </a:rPr>
                <a:t>48</a:t>
              </a:r>
              <a:r>
                <a:rPr lang="zh-CN" altLang="en-US">
                  <a:solidFill>
                    <a:schemeClr val="accent4">
                      <a:lumMod val="40000"/>
                      <a:lumOff val="60000"/>
                    </a:schemeClr>
                  </a:solidFill>
                </a:rPr>
                <a:t>小时内降解</a:t>
              </a:r>
            </a:p>
          </p:txBody>
        </p:sp>
        <p:sp>
          <p:nvSpPr>
            <p:cNvPr id="9" name="下箭头 8"/>
            <p:cNvSpPr/>
            <p:nvPr/>
          </p:nvSpPr>
          <p:spPr>
            <a:xfrm>
              <a:off x="2839" y="7972"/>
              <a:ext cx="508" cy="730"/>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951" y="8768"/>
              <a:ext cx="4284" cy="1016"/>
            </a:xfrm>
            <a:prstGeom prst="rect">
              <a:avLst/>
            </a:prstGeom>
            <a:noFill/>
          </p:spPr>
          <p:txBody>
            <a:bodyPr wrap="square" rtlCol="0">
              <a:spAutoFit/>
            </a:bodyPr>
            <a:lstStyle/>
            <a:p>
              <a:pPr algn="ctr"/>
              <a:r>
                <a:rPr lang="zh-CN">
                  <a:solidFill>
                    <a:schemeClr val="accent4">
                      <a:lumMod val="40000"/>
                      <a:lumOff val="60000"/>
                    </a:schemeClr>
                  </a:solidFill>
                </a:rPr>
                <a:t>从血液中回收的</a:t>
              </a:r>
              <a:r>
                <a:rPr lang="en-US" altLang="zh-CN">
                  <a:solidFill>
                    <a:schemeClr val="accent4">
                      <a:lumMod val="40000"/>
                      <a:lumOff val="60000"/>
                    </a:schemeClr>
                  </a:solidFill>
                </a:rPr>
                <a:t>DNA</a:t>
              </a:r>
              <a:r>
                <a:rPr lang="zh-CN" altLang="en-US">
                  <a:solidFill>
                    <a:schemeClr val="accent4">
                      <a:lumMod val="40000"/>
                      <a:lumOff val="60000"/>
                    </a:schemeClr>
                  </a:solidFill>
                </a:rPr>
                <a:t>是</a:t>
              </a:r>
            </a:p>
            <a:p>
              <a:pPr algn="ctr"/>
              <a:r>
                <a:rPr lang="en-US" altLang="zh-CN">
                  <a:solidFill>
                    <a:schemeClr val="accent4">
                      <a:lumMod val="40000"/>
                      <a:lumOff val="60000"/>
                    </a:schemeClr>
                  </a:solidFill>
                </a:rPr>
                <a:t>2</a:t>
              </a:r>
              <a:r>
                <a:rPr lang="zh-CN" altLang="en-US">
                  <a:solidFill>
                    <a:schemeClr val="accent4">
                      <a:lumMod val="40000"/>
                      <a:lumOff val="60000"/>
                    </a:schemeClr>
                  </a:solidFill>
                </a:rPr>
                <a:t>天内存在的细胞</a:t>
              </a:r>
              <a:r>
                <a:rPr lang="en-US" altLang="zh-CN">
                  <a:solidFill>
                    <a:schemeClr val="accent4">
                      <a:lumMod val="40000"/>
                      <a:lumOff val="60000"/>
                    </a:schemeClr>
                  </a:solidFill>
                </a:rPr>
                <a:t>DNA</a:t>
              </a:r>
            </a:p>
          </p:txBody>
        </p:sp>
      </p:grpSp>
      <p:pic>
        <p:nvPicPr>
          <p:cNvPr id="12" name="图片 11"/>
          <p:cNvPicPr>
            <a:picLocks noChangeAspect="1"/>
          </p:cNvPicPr>
          <p:nvPr/>
        </p:nvPicPr>
        <p:blipFill>
          <a:blip r:embed="rId2"/>
          <a:stretch>
            <a:fillRect/>
          </a:stretch>
        </p:blipFill>
        <p:spPr>
          <a:xfrm>
            <a:off x="4018915" y="1591310"/>
            <a:ext cx="1068070" cy="1054735"/>
          </a:xfrm>
          <a:prstGeom prst="rect">
            <a:avLst/>
          </a:prstGeom>
        </p:spPr>
      </p:pic>
      <p:sp>
        <p:nvSpPr>
          <p:cNvPr id="13" name="文本框 12"/>
          <p:cNvSpPr txBox="1"/>
          <p:nvPr/>
        </p:nvSpPr>
        <p:spPr>
          <a:xfrm>
            <a:off x="3928745" y="1231900"/>
            <a:ext cx="1189355" cy="368300"/>
          </a:xfrm>
          <a:prstGeom prst="rect">
            <a:avLst/>
          </a:prstGeom>
          <a:noFill/>
        </p:spPr>
        <p:txBody>
          <a:bodyPr wrap="square" rtlCol="0">
            <a:spAutoFit/>
          </a:bodyPr>
          <a:lstStyle/>
          <a:p>
            <a:pPr algn="ctr"/>
            <a:r>
              <a:rPr lang="zh-CN" altLang="en-US"/>
              <a:t>正常细胞</a:t>
            </a:r>
          </a:p>
        </p:txBody>
      </p:sp>
      <p:sp>
        <p:nvSpPr>
          <p:cNvPr id="14" name="右箭头 13"/>
          <p:cNvSpPr/>
          <p:nvPr/>
        </p:nvSpPr>
        <p:spPr>
          <a:xfrm>
            <a:off x="5354320" y="1978025"/>
            <a:ext cx="483870" cy="28194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7499350" y="1977390"/>
            <a:ext cx="483870" cy="28194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右箭头 15"/>
          <p:cNvSpPr/>
          <p:nvPr/>
        </p:nvSpPr>
        <p:spPr>
          <a:xfrm>
            <a:off x="9644380" y="1977390"/>
            <a:ext cx="483870" cy="28194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113780" y="1888490"/>
            <a:ext cx="1103630" cy="460375"/>
          </a:xfrm>
          <a:prstGeom prst="rect">
            <a:avLst/>
          </a:prstGeom>
          <a:noFill/>
        </p:spPr>
        <p:txBody>
          <a:bodyPr wrap="square" rtlCol="0">
            <a:spAutoFit/>
          </a:bodyPr>
          <a:lstStyle/>
          <a:p>
            <a:r>
              <a:rPr lang="zh-CN" altLang="en-US" sz="2400">
                <a:solidFill>
                  <a:schemeClr val="accent5">
                    <a:lumMod val="50000"/>
                  </a:schemeClr>
                </a:solidFill>
              </a:rPr>
              <a:t>癌细胞</a:t>
            </a:r>
          </a:p>
        </p:txBody>
      </p:sp>
      <p:sp>
        <p:nvSpPr>
          <p:cNvPr id="18" name="文本框 17"/>
          <p:cNvSpPr txBox="1"/>
          <p:nvPr/>
        </p:nvSpPr>
        <p:spPr>
          <a:xfrm>
            <a:off x="5086985" y="1671320"/>
            <a:ext cx="1209675" cy="306705"/>
          </a:xfrm>
          <a:prstGeom prst="rect">
            <a:avLst/>
          </a:prstGeom>
          <a:noFill/>
        </p:spPr>
        <p:txBody>
          <a:bodyPr wrap="square" rtlCol="0">
            <a:spAutoFit/>
          </a:bodyPr>
          <a:lstStyle/>
          <a:p>
            <a:r>
              <a:rPr lang="zh-CN" altLang="en-US" sz="1400">
                <a:solidFill>
                  <a:srgbClr val="FF0000"/>
                </a:solidFill>
              </a:rPr>
              <a:t>基因突变</a:t>
            </a:r>
          </a:p>
        </p:txBody>
      </p:sp>
      <p:sp>
        <p:nvSpPr>
          <p:cNvPr id="19" name="文本框 18"/>
          <p:cNvSpPr txBox="1"/>
          <p:nvPr/>
        </p:nvSpPr>
        <p:spPr>
          <a:xfrm>
            <a:off x="8134985" y="1893570"/>
            <a:ext cx="1509395" cy="460375"/>
          </a:xfrm>
          <a:prstGeom prst="rect">
            <a:avLst/>
          </a:prstGeom>
          <a:noFill/>
        </p:spPr>
        <p:txBody>
          <a:bodyPr wrap="square" rtlCol="0">
            <a:spAutoFit/>
          </a:bodyPr>
          <a:lstStyle/>
          <a:p>
            <a:r>
              <a:rPr lang="zh-CN" altLang="en-US" sz="2400">
                <a:solidFill>
                  <a:srgbClr val="7030A0"/>
                </a:solidFill>
              </a:rPr>
              <a:t>无限增长</a:t>
            </a:r>
          </a:p>
        </p:txBody>
      </p:sp>
      <p:sp>
        <p:nvSpPr>
          <p:cNvPr id="20" name="文本框 19"/>
          <p:cNvSpPr txBox="1"/>
          <p:nvPr/>
        </p:nvSpPr>
        <p:spPr>
          <a:xfrm>
            <a:off x="10250805" y="1887855"/>
            <a:ext cx="1103630" cy="460375"/>
          </a:xfrm>
          <a:prstGeom prst="rect">
            <a:avLst/>
          </a:prstGeom>
          <a:noFill/>
        </p:spPr>
        <p:txBody>
          <a:bodyPr wrap="square" rtlCol="0">
            <a:spAutoFit/>
          </a:bodyPr>
          <a:lstStyle/>
          <a:p>
            <a:r>
              <a:rPr lang="zh-CN" altLang="en-US" sz="2400">
                <a:solidFill>
                  <a:srgbClr val="7030A0"/>
                </a:solidFill>
              </a:rPr>
              <a:t>癌肿块</a:t>
            </a:r>
          </a:p>
        </p:txBody>
      </p:sp>
      <p:sp>
        <p:nvSpPr>
          <p:cNvPr id="21" name="圆角矩形 20"/>
          <p:cNvSpPr/>
          <p:nvPr/>
        </p:nvSpPr>
        <p:spPr>
          <a:xfrm>
            <a:off x="3748405" y="3006090"/>
            <a:ext cx="4695190" cy="624205"/>
          </a:xfrm>
          <a:prstGeom prst="roundRect">
            <a:avLst/>
          </a:prstGeom>
          <a:solidFill>
            <a:schemeClr val="accent4">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4290695" y="3056890"/>
            <a:ext cx="3609975" cy="521970"/>
          </a:xfrm>
          <a:prstGeom prst="rect">
            <a:avLst/>
          </a:prstGeom>
          <a:noFill/>
        </p:spPr>
        <p:txBody>
          <a:bodyPr wrap="square" rtlCol="0">
            <a:spAutoFit/>
          </a:bodyPr>
          <a:lstStyle/>
          <a:p>
            <a:pPr algn="ctr"/>
            <a:r>
              <a:rPr lang="zh-CN" altLang="en-US" sz="2800"/>
              <a:t>更多的细胞不时死亡</a:t>
            </a:r>
          </a:p>
        </p:txBody>
      </p:sp>
      <p:pic>
        <p:nvPicPr>
          <p:cNvPr id="38" name="图片 37"/>
          <p:cNvPicPr>
            <a:picLocks noChangeAspect="1"/>
          </p:cNvPicPr>
          <p:nvPr/>
        </p:nvPicPr>
        <p:blipFill>
          <a:blip r:embed="rId3"/>
          <a:srcRect l="18383" t="18721" r="2426" b="10404"/>
          <a:stretch>
            <a:fillRect/>
          </a:stretch>
        </p:blipFill>
        <p:spPr>
          <a:xfrm>
            <a:off x="10251440" y="2348230"/>
            <a:ext cx="1364615" cy="1221105"/>
          </a:xfrm>
          <a:prstGeom prst="rect">
            <a:avLst/>
          </a:prstGeom>
        </p:spPr>
      </p:pic>
      <p:grpSp>
        <p:nvGrpSpPr>
          <p:cNvPr id="41" name="组合 40"/>
          <p:cNvGrpSpPr/>
          <p:nvPr/>
        </p:nvGrpSpPr>
        <p:grpSpPr>
          <a:xfrm>
            <a:off x="4141470" y="3778885"/>
            <a:ext cx="7617460" cy="2433955"/>
            <a:chOff x="6522" y="5951"/>
            <a:chExt cx="11996" cy="3833"/>
          </a:xfrm>
        </p:grpSpPr>
        <p:sp>
          <p:nvSpPr>
            <p:cNvPr id="23" name="文本框 22"/>
            <p:cNvSpPr txBox="1"/>
            <p:nvPr/>
          </p:nvSpPr>
          <p:spPr>
            <a:xfrm>
              <a:off x="6718" y="5951"/>
              <a:ext cx="2476" cy="725"/>
            </a:xfrm>
            <a:prstGeom prst="rect">
              <a:avLst/>
            </a:prstGeom>
            <a:noFill/>
          </p:spPr>
          <p:txBody>
            <a:bodyPr wrap="square" rtlCol="0">
              <a:spAutoFit/>
            </a:bodyPr>
            <a:lstStyle/>
            <a:p>
              <a:pPr algn="ctr"/>
              <a:r>
                <a:rPr lang="zh-CN" altLang="en-US" sz="2400">
                  <a:solidFill>
                    <a:schemeClr val="accent1">
                      <a:lumMod val="75000"/>
                    </a:schemeClr>
                  </a:solidFill>
                </a:rPr>
                <a:t>受伤</a:t>
              </a:r>
              <a:r>
                <a:rPr lang="en-US" altLang="zh-CN" sz="2400">
                  <a:solidFill>
                    <a:schemeClr val="accent1">
                      <a:lumMod val="75000"/>
                    </a:schemeClr>
                  </a:solidFill>
                </a:rPr>
                <a:t>/</a:t>
              </a:r>
              <a:r>
                <a:rPr lang="zh-CN" altLang="en-US" sz="2400">
                  <a:solidFill>
                    <a:schemeClr val="accent1">
                      <a:lumMod val="75000"/>
                    </a:schemeClr>
                  </a:solidFill>
                </a:rPr>
                <a:t>炎症</a:t>
              </a:r>
            </a:p>
          </p:txBody>
        </p:sp>
        <p:sp>
          <p:nvSpPr>
            <p:cNvPr id="24" name="下箭头 23"/>
            <p:cNvSpPr/>
            <p:nvPr/>
          </p:nvSpPr>
          <p:spPr>
            <a:xfrm>
              <a:off x="7704" y="6676"/>
              <a:ext cx="508" cy="730"/>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6718" y="7504"/>
              <a:ext cx="2476" cy="628"/>
            </a:xfrm>
            <a:prstGeom prst="rect">
              <a:avLst/>
            </a:prstGeom>
            <a:noFill/>
          </p:spPr>
          <p:txBody>
            <a:bodyPr wrap="square" rtlCol="0">
              <a:spAutoFit/>
            </a:bodyPr>
            <a:lstStyle/>
            <a:p>
              <a:r>
                <a:rPr lang="en-US" sz="2000"/>
                <a:t>cf DNA</a:t>
              </a:r>
              <a:r>
                <a:rPr lang="zh-CN" altLang="en-US" sz="2000"/>
                <a:t>增加</a:t>
              </a:r>
            </a:p>
          </p:txBody>
        </p:sp>
        <p:sp>
          <p:nvSpPr>
            <p:cNvPr id="26" name="下箭头 25"/>
            <p:cNvSpPr/>
            <p:nvPr/>
          </p:nvSpPr>
          <p:spPr>
            <a:xfrm>
              <a:off x="7704" y="8384"/>
              <a:ext cx="508" cy="730"/>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6522" y="9156"/>
              <a:ext cx="2872" cy="628"/>
            </a:xfrm>
            <a:prstGeom prst="rect">
              <a:avLst/>
            </a:prstGeom>
            <a:noFill/>
          </p:spPr>
          <p:txBody>
            <a:bodyPr wrap="square" rtlCol="0">
              <a:spAutoFit/>
            </a:bodyPr>
            <a:lstStyle/>
            <a:p>
              <a:pPr algn="ctr"/>
              <a:r>
                <a:rPr lang="zh-CN" sz="2000"/>
                <a:t>只有正常基因</a:t>
              </a:r>
            </a:p>
          </p:txBody>
        </p:sp>
        <p:sp>
          <p:nvSpPr>
            <p:cNvPr id="28" name="文本框 27"/>
            <p:cNvSpPr txBox="1"/>
            <p:nvPr/>
          </p:nvSpPr>
          <p:spPr>
            <a:xfrm>
              <a:off x="10096" y="5951"/>
              <a:ext cx="2895" cy="725"/>
            </a:xfrm>
            <a:prstGeom prst="rect">
              <a:avLst/>
            </a:prstGeom>
            <a:noFill/>
          </p:spPr>
          <p:txBody>
            <a:bodyPr wrap="square" rtlCol="0">
              <a:spAutoFit/>
            </a:bodyPr>
            <a:lstStyle/>
            <a:p>
              <a:r>
                <a:rPr lang="en-US" altLang="zh-CN" sz="2400">
                  <a:solidFill>
                    <a:schemeClr val="accent1">
                      <a:lumMod val="75000"/>
                    </a:schemeClr>
                  </a:solidFill>
                </a:rPr>
                <a:t>癌细胞发展</a:t>
              </a:r>
            </a:p>
          </p:txBody>
        </p:sp>
        <p:sp>
          <p:nvSpPr>
            <p:cNvPr id="29" name="下箭头 28"/>
            <p:cNvSpPr/>
            <p:nvPr/>
          </p:nvSpPr>
          <p:spPr>
            <a:xfrm>
              <a:off x="11302" y="6676"/>
              <a:ext cx="508" cy="730"/>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0305" y="7504"/>
              <a:ext cx="2476" cy="628"/>
            </a:xfrm>
            <a:prstGeom prst="rect">
              <a:avLst/>
            </a:prstGeom>
            <a:noFill/>
          </p:spPr>
          <p:txBody>
            <a:bodyPr wrap="square" rtlCol="0">
              <a:spAutoFit/>
            </a:bodyPr>
            <a:lstStyle/>
            <a:p>
              <a:pPr algn="ctr"/>
              <a:r>
                <a:rPr lang="en-US" sz="2000"/>
                <a:t>cf DNA增加</a:t>
              </a:r>
            </a:p>
          </p:txBody>
        </p:sp>
        <p:sp>
          <p:nvSpPr>
            <p:cNvPr id="31" name="下箭头 30"/>
            <p:cNvSpPr/>
            <p:nvPr/>
          </p:nvSpPr>
          <p:spPr>
            <a:xfrm>
              <a:off x="11289" y="8384"/>
              <a:ext cx="508" cy="730"/>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10096" y="9114"/>
              <a:ext cx="2937" cy="628"/>
            </a:xfrm>
            <a:prstGeom prst="rect">
              <a:avLst/>
            </a:prstGeom>
            <a:noFill/>
          </p:spPr>
          <p:txBody>
            <a:bodyPr wrap="square" rtlCol="0">
              <a:spAutoFit/>
            </a:bodyPr>
            <a:lstStyle/>
            <a:p>
              <a:pPr algn="ctr"/>
              <a:r>
                <a:rPr lang="zh-CN" sz="2000"/>
                <a:t>含有突变基因</a:t>
              </a:r>
            </a:p>
          </p:txBody>
        </p:sp>
        <p:sp>
          <p:nvSpPr>
            <p:cNvPr id="33" name="右箭头 32"/>
            <p:cNvSpPr/>
            <p:nvPr/>
          </p:nvSpPr>
          <p:spPr>
            <a:xfrm>
              <a:off x="13868" y="7605"/>
              <a:ext cx="762" cy="444"/>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13726" y="7074"/>
              <a:ext cx="1905" cy="531"/>
            </a:xfrm>
            <a:prstGeom prst="rect">
              <a:avLst/>
            </a:prstGeom>
            <a:noFill/>
          </p:spPr>
          <p:txBody>
            <a:bodyPr wrap="square" rtlCol="0">
              <a:spAutoFit/>
            </a:bodyPr>
            <a:lstStyle/>
            <a:p>
              <a:r>
                <a:rPr lang="zh-CN" altLang="en-US" sz="1600">
                  <a:solidFill>
                    <a:srgbClr val="FF0000"/>
                  </a:solidFill>
                </a:rPr>
                <a:t>采血</a:t>
              </a:r>
            </a:p>
          </p:txBody>
        </p:sp>
        <p:sp>
          <p:nvSpPr>
            <p:cNvPr id="35" name="文本框 34"/>
            <p:cNvSpPr txBox="1"/>
            <p:nvPr/>
          </p:nvSpPr>
          <p:spPr>
            <a:xfrm>
              <a:off x="15188" y="6531"/>
              <a:ext cx="3330" cy="725"/>
            </a:xfrm>
            <a:prstGeom prst="rect">
              <a:avLst/>
            </a:prstGeom>
            <a:noFill/>
          </p:spPr>
          <p:txBody>
            <a:bodyPr wrap="square" rtlCol="0">
              <a:spAutoFit/>
            </a:bodyPr>
            <a:lstStyle/>
            <a:p>
              <a:pPr algn="ctr"/>
              <a:r>
                <a:rPr lang="en-US" altLang="zh-CN" sz="2400">
                  <a:solidFill>
                    <a:schemeClr val="accent1">
                      <a:lumMod val="75000"/>
                    </a:schemeClr>
                  </a:solidFill>
                </a:rPr>
                <a:t>cf DNA的回收</a:t>
              </a:r>
            </a:p>
          </p:txBody>
        </p:sp>
        <p:sp>
          <p:nvSpPr>
            <p:cNvPr id="36" name="文本框 35"/>
            <p:cNvSpPr txBox="1"/>
            <p:nvPr/>
          </p:nvSpPr>
          <p:spPr>
            <a:xfrm>
              <a:off x="15507" y="7406"/>
              <a:ext cx="2693" cy="1113"/>
            </a:xfrm>
            <a:prstGeom prst="rect">
              <a:avLst/>
            </a:prstGeom>
            <a:noFill/>
          </p:spPr>
          <p:txBody>
            <a:bodyPr wrap="square" rtlCol="0">
              <a:spAutoFit/>
            </a:bodyPr>
            <a:lstStyle/>
            <a:p>
              <a:pPr algn="ctr"/>
              <a:r>
                <a:rPr lang="zh-CN" sz="2000"/>
                <a:t>全面检查</a:t>
              </a:r>
            </a:p>
            <a:p>
              <a:pPr algn="ctr"/>
              <a:r>
                <a:rPr lang="zh-CN" sz="2000"/>
                <a:t>主要基因突变</a:t>
              </a:r>
            </a:p>
          </p:txBody>
        </p:sp>
        <p:sp>
          <p:nvSpPr>
            <p:cNvPr id="37" name="文本框 36"/>
            <p:cNvSpPr txBox="1"/>
            <p:nvPr/>
          </p:nvSpPr>
          <p:spPr>
            <a:xfrm>
              <a:off x="15297" y="8768"/>
              <a:ext cx="3114" cy="628"/>
            </a:xfrm>
            <a:prstGeom prst="rect">
              <a:avLst/>
            </a:prstGeom>
            <a:noFill/>
          </p:spPr>
          <p:txBody>
            <a:bodyPr wrap="square" rtlCol="0">
              <a:spAutoFit/>
            </a:bodyPr>
            <a:lstStyle/>
            <a:p>
              <a:pPr algn="ctr"/>
              <a:r>
                <a:rPr lang="zh-CN" sz="2000" u="sng">
                  <a:solidFill>
                    <a:schemeClr val="accent6"/>
                  </a:solidFill>
                </a:rPr>
                <a:t>血液基因检查</a:t>
              </a:r>
            </a:p>
          </p:txBody>
        </p:sp>
        <p:sp>
          <p:nvSpPr>
            <p:cNvPr id="39" name="上箭头 38"/>
            <p:cNvSpPr/>
            <p:nvPr/>
          </p:nvSpPr>
          <p:spPr>
            <a:xfrm>
              <a:off x="8906" y="7589"/>
              <a:ext cx="222" cy="476"/>
            </a:xfrm>
            <a:prstGeom prst="up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上箭头 39"/>
            <p:cNvSpPr/>
            <p:nvPr/>
          </p:nvSpPr>
          <p:spPr>
            <a:xfrm>
              <a:off x="12559" y="7580"/>
              <a:ext cx="222" cy="476"/>
            </a:xfrm>
            <a:prstGeom prst="up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64f24cc3-cb48-429a-b799-ace528afe185"/>
  <p:tag name="COMMONDATA" val="eyJoZGlkIjoiMmRmMjc2NDQwOTM4M2UzNjEwOTNmNDNlZWQ4NTIzNTU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PA" val="v3.0.1"/>
</p:tagLst>
</file>

<file path=ppt/tags/tag6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2649</Words>
  <Application>Microsoft Macintosh PowerPoint</Application>
  <PresentationFormat>宽屏</PresentationFormat>
  <Paragraphs>287</Paragraphs>
  <Slides>33</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33</vt:i4>
      </vt:variant>
    </vt:vector>
  </HeadingPairs>
  <TitlesOfParts>
    <vt:vector size="49" baseType="lpstr">
      <vt:lpstr>宋体</vt:lpstr>
      <vt:lpstr>微软雅黑</vt:lpstr>
      <vt:lpstr>EDKJHJ+HGMinchoB</vt:lpstr>
      <vt:lpstr>GUTJRW+Meiryo Bold</vt:lpstr>
      <vt:lpstr>HTKPLH+STXinwei</vt:lpstr>
      <vt:lpstr>LTDMIH+Meiryo</vt:lpstr>
      <vt:lpstr>VQSHPK+MS Mincho</vt:lpstr>
      <vt:lpstr>Arial</vt:lpstr>
      <vt:lpstr>Calibri</vt:lpstr>
      <vt:lpstr>Calibri Light</vt:lpstr>
      <vt:lpstr>Open Sans</vt:lpstr>
      <vt:lpstr>Times New Roman</vt:lpstr>
      <vt:lpstr>Trebuchet MS</vt:lpstr>
      <vt:lpstr>Wingdings</vt:lpstr>
      <vt:lpstr>Office 主题​​</vt:lpstr>
      <vt:lpstr>1_Office 主题</vt:lpstr>
      <vt:lpstr>PowerPoint 演示文稿</vt:lpstr>
      <vt:lpstr>PowerPoint 演示文稿</vt:lpstr>
      <vt:lpstr>莲见诊所中国东南亚中心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Office</cp:lastModifiedBy>
  <cp:revision>217</cp:revision>
  <dcterms:created xsi:type="dcterms:W3CDTF">2019-06-19T02:08:00Z</dcterms:created>
  <dcterms:modified xsi:type="dcterms:W3CDTF">2022-11-25T09:39:22Z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ICV">
    <vt:lpwstr>D1F1B5EFB30848398507E91AB0CE72F7</vt:lpwstr>
  </property>
</Properties>
</file>