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64.xml" ContentType="application/vnd.openxmlformats-officedocument.presentationml.tags+xml"/>
  <Override PartName="/ppt/notesSlides/notesSlide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5" r:id="rId2"/>
  </p:sldMasterIdLst>
  <p:notesMasterIdLst>
    <p:notesMasterId r:id="rId29"/>
  </p:notesMasterIdLst>
  <p:sldIdLst>
    <p:sldId id="692" r:id="rId3"/>
    <p:sldId id="259" r:id="rId4"/>
    <p:sldId id="552" r:id="rId5"/>
    <p:sldId id="553" r:id="rId6"/>
    <p:sldId id="271" r:id="rId7"/>
    <p:sldId id="272" r:id="rId8"/>
    <p:sldId id="275" r:id="rId9"/>
    <p:sldId id="554" r:id="rId10"/>
    <p:sldId id="274" r:id="rId11"/>
    <p:sldId id="277" r:id="rId12"/>
    <p:sldId id="278" r:id="rId13"/>
    <p:sldId id="279" r:id="rId14"/>
    <p:sldId id="280" r:id="rId15"/>
    <p:sldId id="281" r:id="rId16"/>
    <p:sldId id="282" r:id="rId17"/>
    <p:sldId id="284" r:id="rId18"/>
    <p:sldId id="285" r:id="rId19"/>
    <p:sldId id="286" r:id="rId20"/>
    <p:sldId id="555" r:id="rId21"/>
    <p:sldId id="288" r:id="rId22"/>
    <p:sldId id="289" r:id="rId23"/>
    <p:sldId id="290" r:id="rId24"/>
    <p:sldId id="291" r:id="rId25"/>
    <p:sldId id="293" r:id="rId26"/>
    <p:sldId id="295" r:id="rId27"/>
    <p:sldId id="296"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DM-IM"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351DD"/>
    <a:srgbClr val="7030A0"/>
    <a:srgbClr val="FFFFFF"/>
    <a:srgbClr val="C55911"/>
    <a:srgbClr val="006600"/>
    <a:srgbClr val="834018"/>
    <a:srgbClr val="B90203"/>
    <a:srgbClr val="EC0B10"/>
    <a:srgbClr val="0070BF"/>
    <a:srgbClr val="4271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65" autoAdjust="0"/>
    <p:restoredTop sz="94660"/>
  </p:normalViewPr>
  <p:slideViewPr>
    <p:cSldViewPr snapToGrid="0">
      <p:cViewPr varScale="1">
        <p:scale>
          <a:sx n="88" d="100"/>
          <a:sy n="88" d="100"/>
        </p:scale>
        <p:origin x="936" y="184"/>
      </p:cViewPr>
      <p:guideLst>
        <p:guide orient="horz" pos="2212"/>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2022/11/25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2022/11/25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2022/11/25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2022/11/25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p>
        </p:txBody>
      </p:sp>
      <p:sp>
        <p:nvSpPr>
          <p:cNvPr id="3" name="Text 2"/>
          <p:cNvSpPr>
            <a:spLocks noGrp="1"/>
          </p:cNvSpPr>
          <p:nvPr>
            <p:ph type="body" idx="1" hasCustomPrompt="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11/25/22</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2022/11/25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2022/11/25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2022/11/25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2022/11/25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2022/11/25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2022/11/25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2022/11/25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2022/11/25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2022/11/25</a:t>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0F0189-FD86-4BEB-9F6D-211BCBF83789}" type="datetimeFigureOut">
              <a:rPr lang="zh-CN" altLang="en-US" smtClean="0">
                <a:solidFill>
                  <a:prstClr val="black">
                    <a:tint val="75000"/>
                  </a:prstClr>
                </a:solidFill>
              </a:rPr>
              <a:t>2022/11/25</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9534F-6B03-497A-98B2-9F2CAEF5D560}"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tags" Target="../tags/tag6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3"/>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t="7834" b="7834"/>
          <a:stretch>
            <a:fillRect/>
          </a:stretch>
        </p:blipFill>
        <p:spPr>
          <a:xfrm>
            <a:off x="0" y="0"/>
            <a:ext cx="12202795" cy="6858000"/>
          </a:xfrm>
          <a:prstGeom prst="rect">
            <a:avLst/>
          </a:prstGeom>
        </p:spPr>
      </p:pic>
      <p:sp>
        <p:nvSpPr>
          <p:cNvPr id="5" name="文本框 4"/>
          <p:cNvSpPr txBox="1"/>
          <p:nvPr/>
        </p:nvSpPr>
        <p:spPr>
          <a:xfrm>
            <a:off x="1310005" y="3408045"/>
            <a:ext cx="9572625" cy="1014730"/>
          </a:xfrm>
          <a:prstGeom prst="rect">
            <a:avLst/>
          </a:prstGeom>
          <a:noFill/>
        </p:spPr>
        <p:txBody>
          <a:bodyPr wrap="square" rtlCol="0">
            <a:spAutoFit/>
          </a:bodyPr>
          <a:lstStyle/>
          <a:p>
            <a:pPr algn="ctr"/>
            <a:r>
              <a:rPr lang="zh-CN" altLang="en-US" sz="6000" b="1" spc="-150" dirty="0">
                <a:gradFill>
                  <a:gsLst>
                    <a:gs pos="0">
                      <a:srgbClr val="DFA117"/>
                    </a:gs>
                    <a:gs pos="100000">
                      <a:srgbClr val="AE4638"/>
                    </a:gs>
                  </a:gsLst>
                  <a:lin ang="0" scaled="0"/>
                </a:gradFill>
                <a:effectLst/>
                <a:latin typeface="Open Sans" panose="020B0606030504020204" pitchFamily="34" charset="0"/>
                <a:ea typeface="Open Sans" panose="020B0606030504020204" pitchFamily="34" charset="0"/>
                <a:cs typeface="Open Sans" panose="020B0606030504020204" pitchFamily="34" charset="0"/>
              </a:rPr>
              <a:t>元齐百岁俱乐部株式会社</a:t>
            </a:r>
          </a:p>
        </p:txBody>
      </p:sp>
      <p:pic>
        <p:nvPicPr>
          <p:cNvPr id="2" name="图片 1" descr="黑金logo(已处理)"/>
          <p:cNvPicPr>
            <a:picLocks noChangeAspect="1"/>
          </p:cNvPicPr>
          <p:nvPr/>
        </p:nvPicPr>
        <p:blipFill>
          <a:blip r:embed="rId4"/>
          <a:stretch>
            <a:fillRect/>
          </a:stretch>
        </p:blipFill>
        <p:spPr>
          <a:xfrm>
            <a:off x="5378450" y="1609090"/>
            <a:ext cx="1435100" cy="1435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0"/>
    </mc:Choice>
    <mc:Fallback xmlns="">
      <p:transition spd="med"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custDataLst>
              <p:tags r:id="rId1"/>
            </p:custDataLst>
          </p:nvPr>
        </p:nvGraphicFramePr>
        <p:xfrm>
          <a:off x="583565" y="2474595"/>
          <a:ext cx="6403340" cy="3139440"/>
        </p:xfrm>
        <a:graphic>
          <a:graphicData uri="http://schemas.openxmlformats.org/drawingml/2006/table">
            <a:tbl>
              <a:tblPr firstRow="1" bandRow="1">
                <a:tableStyleId>{5C22544A-7EE6-4342-B048-85BDC9FD1C3A}</a:tableStyleId>
              </a:tblPr>
              <a:tblGrid>
                <a:gridCol w="1759585">
                  <a:extLst>
                    <a:ext uri="{9D8B030D-6E8A-4147-A177-3AD203B41FA5}">
                      <a16:colId xmlns:a16="http://schemas.microsoft.com/office/drawing/2014/main" val="20000"/>
                    </a:ext>
                  </a:extLst>
                </a:gridCol>
                <a:gridCol w="1851025">
                  <a:extLst>
                    <a:ext uri="{9D8B030D-6E8A-4147-A177-3AD203B41FA5}">
                      <a16:colId xmlns:a16="http://schemas.microsoft.com/office/drawing/2014/main" val="20001"/>
                    </a:ext>
                  </a:extLst>
                </a:gridCol>
                <a:gridCol w="1245235">
                  <a:extLst>
                    <a:ext uri="{9D8B030D-6E8A-4147-A177-3AD203B41FA5}">
                      <a16:colId xmlns:a16="http://schemas.microsoft.com/office/drawing/2014/main" val="20002"/>
                    </a:ext>
                  </a:extLst>
                </a:gridCol>
                <a:gridCol w="1547495">
                  <a:extLst>
                    <a:ext uri="{9D8B030D-6E8A-4147-A177-3AD203B41FA5}">
                      <a16:colId xmlns:a16="http://schemas.microsoft.com/office/drawing/2014/main" val="20003"/>
                    </a:ext>
                  </a:extLst>
                </a:gridCol>
              </a:tblGrid>
              <a:tr h="579120">
                <a:tc>
                  <a:txBody>
                    <a:bodyPr/>
                    <a:lstStyle/>
                    <a:p>
                      <a:pPr algn="ctr">
                        <a:buNone/>
                      </a:pPr>
                      <a:endParaRPr lang="zh-CN" altLang="en-US" sz="1800"/>
                    </a:p>
                  </a:txBody>
                  <a:tcPr/>
                </a:tc>
                <a:tc>
                  <a:txBody>
                    <a:bodyPr/>
                    <a:lstStyle/>
                    <a:p>
                      <a:pPr algn="ctr">
                        <a:buNone/>
                      </a:pPr>
                      <a:r>
                        <a:rPr lang="zh-CN" altLang="en-US" sz="1600"/>
                        <a:t>胚胎干细胞（</a:t>
                      </a:r>
                      <a:r>
                        <a:rPr lang="en-US" altLang="zh-CN" sz="1600"/>
                        <a:t>ES</a:t>
                      </a:r>
                      <a:r>
                        <a:rPr lang="zh-CN" altLang="en-US" sz="1600"/>
                        <a:t>细胞）</a:t>
                      </a:r>
                    </a:p>
                  </a:txBody>
                  <a:tcPr/>
                </a:tc>
                <a:tc>
                  <a:txBody>
                    <a:bodyPr/>
                    <a:lstStyle/>
                    <a:p>
                      <a:pPr algn="ctr">
                        <a:buNone/>
                      </a:pPr>
                      <a:r>
                        <a:rPr lang="en-US" altLang="zh-CN" sz="1600"/>
                        <a:t>iPS</a:t>
                      </a:r>
                      <a:r>
                        <a:rPr lang="zh-CN" altLang="en-US" sz="1600"/>
                        <a:t>细胞</a:t>
                      </a:r>
                    </a:p>
                  </a:txBody>
                  <a:tcPr/>
                </a:tc>
                <a:tc>
                  <a:txBody>
                    <a:bodyPr/>
                    <a:lstStyle/>
                    <a:p>
                      <a:pPr algn="ctr">
                        <a:buNone/>
                      </a:pPr>
                      <a:r>
                        <a:rPr lang="zh-CN" altLang="en-US" sz="1600"/>
                        <a:t>间充质干细胞</a:t>
                      </a:r>
                    </a:p>
                  </a:txBody>
                  <a:tcPr/>
                </a:tc>
                <a:extLst>
                  <a:ext uri="{0D108BD9-81ED-4DB2-BD59-A6C34878D82A}">
                    <a16:rowId xmlns:a16="http://schemas.microsoft.com/office/drawing/2014/main" val="10000"/>
                  </a:ext>
                </a:extLst>
              </a:tr>
              <a:tr h="304800">
                <a:tc>
                  <a:txBody>
                    <a:bodyPr/>
                    <a:lstStyle/>
                    <a:p>
                      <a:pPr algn="ctr">
                        <a:buNone/>
                      </a:pPr>
                      <a:r>
                        <a:rPr lang="zh-CN" altLang="en-US" sz="1400"/>
                        <a:t>存在于成人体内</a:t>
                      </a:r>
                    </a:p>
                  </a:txBody>
                  <a:tcPr/>
                </a:tc>
                <a:tc>
                  <a:txBody>
                    <a:bodyPr/>
                    <a:lstStyle/>
                    <a:p>
                      <a:pPr algn="ctr">
                        <a:buNone/>
                      </a:pPr>
                      <a:r>
                        <a:rPr lang="zh-CN" altLang="en-US" sz="1400"/>
                        <a:t>没有</a:t>
                      </a:r>
                    </a:p>
                  </a:txBody>
                  <a:tcPr/>
                </a:tc>
                <a:tc>
                  <a:txBody>
                    <a:bodyPr/>
                    <a:lstStyle/>
                    <a:p>
                      <a:pPr algn="ctr">
                        <a:buNone/>
                      </a:pPr>
                      <a:r>
                        <a:rPr lang="zh-CN" altLang="en-US" sz="1400"/>
                        <a:t>没有</a:t>
                      </a:r>
                    </a:p>
                  </a:txBody>
                  <a:tcPr/>
                </a:tc>
                <a:tc>
                  <a:txBody>
                    <a:bodyPr/>
                    <a:lstStyle/>
                    <a:p>
                      <a:pPr algn="ctr">
                        <a:buNone/>
                      </a:pPr>
                      <a:r>
                        <a:rPr lang="zh-CN" altLang="en-US" sz="1400"/>
                        <a:t>有</a:t>
                      </a:r>
                    </a:p>
                  </a:txBody>
                  <a:tcPr/>
                </a:tc>
                <a:extLst>
                  <a:ext uri="{0D108BD9-81ED-4DB2-BD59-A6C34878D82A}">
                    <a16:rowId xmlns:a16="http://schemas.microsoft.com/office/drawing/2014/main" val="10001"/>
                  </a:ext>
                </a:extLst>
              </a:tr>
              <a:tr h="304800">
                <a:tc>
                  <a:txBody>
                    <a:bodyPr/>
                    <a:lstStyle/>
                    <a:p>
                      <a:pPr algn="ctr">
                        <a:buNone/>
                      </a:pPr>
                      <a:r>
                        <a:rPr lang="zh-CN" altLang="en-US" sz="1400"/>
                        <a:t>增值能力</a:t>
                      </a:r>
                    </a:p>
                  </a:txBody>
                  <a:tcPr/>
                </a:tc>
                <a:tc>
                  <a:txBody>
                    <a:bodyPr/>
                    <a:lstStyle/>
                    <a:p>
                      <a:pPr algn="ctr">
                        <a:buNone/>
                      </a:pPr>
                      <a:r>
                        <a:rPr lang="zh-CN" altLang="en-US" sz="1400"/>
                        <a:t>有</a:t>
                      </a:r>
                    </a:p>
                  </a:txBody>
                  <a:tcPr/>
                </a:tc>
                <a:tc>
                  <a:txBody>
                    <a:bodyPr/>
                    <a:lstStyle/>
                    <a:p>
                      <a:pPr algn="ctr">
                        <a:buNone/>
                      </a:pPr>
                      <a:r>
                        <a:rPr lang="zh-CN" altLang="en-US" sz="1400"/>
                        <a:t>有</a:t>
                      </a:r>
                    </a:p>
                  </a:txBody>
                  <a:tcPr/>
                </a:tc>
                <a:tc>
                  <a:txBody>
                    <a:bodyPr/>
                    <a:lstStyle/>
                    <a:p>
                      <a:pPr algn="ctr">
                        <a:buNone/>
                      </a:pPr>
                      <a:r>
                        <a:rPr lang="zh-CN" altLang="en-US" sz="1400"/>
                        <a:t>有</a:t>
                      </a:r>
                    </a:p>
                  </a:txBody>
                  <a:tcPr/>
                </a:tc>
                <a:extLst>
                  <a:ext uri="{0D108BD9-81ED-4DB2-BD59-A6C34878D82A}">
                    <a16:rowId xmlns:a16="http://schemas.microsoft.com/office/drawing/2014/main" val="10002"/>
                  </a:ext>
                </a:extLst>
              </a:tr>
              <a:tr h="304800">
                <a:tc>
                  <a:txBody>
                    <a:bodyPr/>
                    <a:lstStyle/>
                    <a:p>
                      <a:pPr algn="ctr">
                        <a:buNone/>
                      </a:pPr>
                      <a:r>
                        <a:rPr lang="zh-CN" altLang="en-US" sz="1400"/>
                        <a:t>分化能力</a:t>
                      </a:r>
                    </a:p>
                  </a:txBody>
                  <a:tcPr/>
                </a:tc>
                <a:tc>
                  <a:txBody>
                    <a:bodyPr/>
                    <a:lstStyle/>
                    <a:p>
                      <a:pPr algn="ctr">
                        <a:buNone/>
                      </a:pPr>
                      <a:r>
                        <a:rPr lang="zh-CN" altLang="en-US" sz="1400"/>
                        <a:t>有</a:t>
                      </a:r>
                    </a:p>
                  </a:txBody>
                  <a:tcPr/>
                </a:tc>
                <a:tc>
                  <a:txBody>
                    <a:bodyPr/>
                    <a:lstStyle/>
                    <a:p>
                      <a:pPr algn="ctr">
                        <a:buNone/>
                      </a:pPr>
                      <a:r>
                        <a:rPr lang="zh-CN" altLang="en-US" sz="1400"/>
                        <a:t>有</a:t>
                      </a:r>
                    </a:p>
                  </a:txBody>
                  <a:tcPr/>
                </a:tc>
                <a:tc>
                  <a:txBody>
                    <a:bodyPr/>
                    <a:lstStyle/>
                    <a:p>
                      <a:pPr algn="ctr">
                        <a:buNone/>
                      </a:pPr>
                      <a:r>
                        <a:rPr lang="zh-CN" altLang="en-US" sz="1400"/>
                        <a:t>有</a:t>
                      </a:r>
                    </a:p>
                  </a:txBody>
                  <a:tcPr/>
                </a:tc>
                <a:extLst>
                  <a:ext uri="{0D108BD9-81ED-4DB2-BD59-A6C34878D82A}">
                    <a16:rowId xmlns:a16="http://schemas.microsoft.com/office/drawing/2014/main" val="10003"/>
                  </a:ext>
                </a:extLst>
              </a:tr>
              <a:tr h="304800">
                <a:tc>
                  <a:txBody>
                    <a:bodyPr/>
                    <a:lstStyle/>
                    <a:p>
                      <a:pPr algn="ctr">
                        <a:buNone/>
                      </a:pPr>
                      <a:r>
                        <a:rPr lang="zh-CN" altLang="en-US" sz="1400"/>
                        <a:t>分化潜在能力</a:t>
                      </a:r>
                    </a:p>
                  </a:txBody>
                  <a:tcPr/>
                </a:tc>
                <a:tc>
                  <a:txBody>
                    <a:bodyPr/>
                    <a:lstStyle/>
                    <a:p>
                      <a:pPr algn="ctr">
                        <a:buNone/>
                      </a:pPr>
                      <a:r>
                        <a:rPr lang="zh-CN" altLang="en-US" sz="1400"/>
                        <a:t>多分化能力</a:t>
                      </a:r>
                    </a:p>
                  </a:txBody>
                  <a:tcPr/>
                </a:tc>
                <a:tc>
                  <a:txBody>
                    <a:bodyPr/>
                    <a:lstStyle/>
                    <a:p>
                      <a:pPr algn="ctr">
                        <a:buNone/>
                      </a:pPr>
                      <a:r>
                        <a:rPr lang="zh-CN" altLang="en-US" sz="1400"/>
                        <a:t>多分化能力</a:t>
                      </a:r>
                    </a:p>
                  </a:txBody>
                  <a:tcPr/>
                </a:tc>
                <a:tc>
                  <a:txBody>
                    <a:bodyPr/>
                    <a:lstStyle/>
                    <a:p>
                      <a:pPr algn="ctr">
                        <a:buNone/>
                      </a:pPr>
                      <a:r>
                        <a:rPr lang="zh-CN" altLang="en-US" sz="1400"/>
                        <a:t>有限</a:t>
                      </a:r>
                    </a:p>
                  </a:txBody>
                  <a:tcPr/>
                </a:tc>
                <a:extLst>
                  <a:ext uri="{0D108BD9-81ED-4DB2-BD59-A6C34878D82A}">
                    <a16:rowId xmlns:a16="http://schemas.microsoft.com/office/drawing/2014/main" val="10004"/>
                  </a:ext>
                </a:extLst>
              </a:tr>
              <a:tr h="518160">
                <a:tc>
                  <a:txBody>
                    <a:bodyPr/>
                    <a:lstStyle/>
                    <a:p>
                      <a:pPr algn="ctr">
                        <a:buNone/>
                      </a:pPr>
                      <a:r>
                        <a:rPr lang="zh-CN" altLang="en-US" sz="1400"/>
                        <a:t>来源（原细胞的存在场所）</a:t>
                      </a:r>
                    </a:p>
                  </a:txBody>
                  <a:tcPr/>
                </a:tc>
                <a:tc>
                  <a:txBody>
                    <a:bodyPr/>
                    <a:lstStyle/>
                    <a:p>
                      <a:pPr algn="ctr">
                        <a:buNone/>
                      </a:pPr>
                      <a:r>
                        <a:rPr lang="zh-CN" altLang="en-US" sz="1400"/>
                        <a:t>胚泡中细胞块</a:t>
                      </a:r>
                    </a:p>
                  </a:txBody>
                  <a:tcPr/>
                </a:tc>
                <a:tc>
                  <a:txBody>
                    <a:bodyPr/>
                    <a:lstStyle/>
                    <a:p>
                      <a:pPr algn="ctr">
                        <a:buNone/>
                      </a:pPr>
                      <a:r>
                        <a:rPr lang="zh-CN" altLang="en-US" sz="1400"/>
                        <a:t>体内分化细胞</a:t>
                      </a:r>
                    </a:p>
                  </a:txBody>
                  <a:tcPr/>
                </a:tc>
                <a:tc>
                  <a:txBody>
                    <a:bodyPr/>
                    <a:lstStyle/>
                    <a:p>
                      <a:pPr algn="ctr">
                        <a:buNone/>
                      </a:pPr>
                      <a:r>
                        <a:rPr lang="zh-CN" altLang="en-US" sz="1400"/>
                        <a:t>骨髓、脂肪和脐带等</a:t>
                      </a:r>
                    </a:p>
                  </a:txBody>
                  <a:tcPr/>
                </a:tc>
                <a:extLst>
                  <a:ext uri="{0D108BD9-81ED-4DB2-BD59-A6C34878D82A}">
                    <a16:rowId xmlns:a16="http://schemas.microsoft.com/office/drawing/2014/main" val="10005"/>
                  </a:ext>
                </a:extLst>
              </a:tr>
              <a:tr h="518160">
                <a:tc>
                  <a:txBody>
                    <a:bodyPr/>
                    <a:lstStyle/>
                    <a:p>
                      <a:pPr algn="ctr">
                        <a:buNone/>
                      </a:pPr>
                      <a:r>
                        <a:rPr lang="zh-CN" altLang="en-US" sz="1400"/>
                        <a:t>临床应用中的课题（致癌性）</a:t>
                      </a:r>
                    </a:p>
                  </a:txBody>
                  <a:tcPr/>
                </a:tc>
                <a:tc>
                  <a:txBody>
                    <a:bodyPr/>
                    <a:lstStyle/>
                    <a:p>
                      <a:pPr algn="ctr">
                        <a:buNone/>
                      </a:pPr>
                      <a:r>
                        <a:rPr lang="zh-CN" altLang="en-US" sz="1400"/>
                        <a:t>肿瘤（畸胎瘤）容易转变</a:t>
                      </a:r>
                    </a:p>
                  </a:txBody>
                  <a:tcPr/>
                </a:tc>
                <a:tc>
                  <a:txBody>
                    <a:bodyPr/>
                    <a:lstStyle/>
                    <a:p>
                      <a:pPr algn="ctr">
                        <a:buNone/>
                      </a:pPr>
                      <a:r>
                        <a:rPr lang="zh-CN" altLang="en-US" sz="1400"/>
                        <a:t>瘤容易转变</a:t>
                      </a:r>
                    </a:p>
                  </a:txBody>
                  <a:tcPr/>
                </a:tc>
                <a:tc>
                  <a:txBody>
                    <a:bodyPr/>
                    <a:lstStyle/>
                    <a:p>
                      <a:pPr algn="ctr">
                        <a:buNone/>
                      </a:pPr>
                      <a:r>
                        <a:rPr lang="zh-CN" altLang="en-US" sz="1400"/>
                        <a:t>没有</a:t>
                      </a:r>
                    </a:p>
                  </a:txBody>
                  <a:tcPr/>
                </a:tc>
                <a:extLst>
                  <a:ext uri="{0D108BD9-81ED-4DB2-BD59-A6C34878D82A}">
                    <a16:rowId xmlns:a16="http://schemas.microsoft.com/office/drawing/2014/main" val="10006"/>
                  </a:ext>
                </a:extLst>
              </a:tr>
              <a:tr h="304800">
                <a:tc>
                  <a:txBody>
                    <a:bodyPr/>
                    <a:lstStyle/>
                    <a:p>
                      <a:pPr algn="ctr">
                        <a:buNone/>
                      </a:pPr>
                      <a:r>
                        <a:rPr lang="zh-CN" altLang="en-US" sz="1400"/>
                        <a:t>伦理道德问题</a:t>
                      </a:r>
                    </a:p>
                  </a:txBody>
                  <a:tcPr/>
                </a:tc>
                <a:tc>
                  <a:txBody>
                    <a:bodyPr/>
                    <a:lstStyle/>
                    <a:p>
                      <a:pPr algn="ctr">
                        <a:buNone/>
                      </a:pPr>
                      <a:r>
                        <a:rPr lang="zh-CN" altLang="en-US" sz="1400"/>
                        <a:t>有（使用受精卵）</a:t>
                      </a:r>
                    </a:p>
                  </a:txBody>
                  <a:tcPr/>
                </a:tc>
                <a:tc>
                  <a:txBody>
                    <a:bodyPr/>
                    <a:lstStyle/>
                    <a:p>
                      <a:pPr algn="ctr">
                        <a:buNone/>
                      </a:pPr>
                      <a:r>
                        <a:rPr lang="zh-CN" altLang="en-US" sz="1400"/>
                        <a:t>没有</a:t>
                      </a:r>
                    </a:p>
                  </a:txBody>
                  <a:tcPr/>
                </a:tc>
                <a:tc>
                  <a:txBody>
                    <a:bodyPr/>
                    <a:lstStyle/>
                    <a:p>
                      <a:pPr algn="ctr">
                        <a:buNone/>
                      </a:pPr>
                      <a:r>
                        <a:rPr lang="zh-CN" altLang="en-US" sz="1400"/>
                        <a:t>没有</a:t>
                      </a:r>
                    </a:p>
                  </a:txBody>
                  <a:tcPr/>
                </a:tc>
                <a:extLst>
                  <a:ext uri="{0D108BD9-81ED-4DB2-BD59-A6C34878D82A}">
                    <a16:rowId xmlns:a16="http://schemas.microsoft.com/office/drawing/2014/main" val="10007"/>
                  </a:ext>
                </a:extLst>
              </a:tr>
            </a:tbl>
          </a:graphicData>
        </a:graphic>
      </p:graphicFrame>
      <p:sp>
        <p:nvSpPr>
          <p:cNvPr id="6" name="圆角矩形 5"/>
          <p:cNvSpPr/>
          <p:nvPr/>
        </p:nvSpPr>
        <p:spPr>
          <a:xfrm>
            <a:off x="5468620" y="2428875"/>
            <a:ext cx="1518285" cy="3249930"/>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42290" y="281940"/>
            <a:ext cx="6523990" cy="768350"/>
          </a:xfrm>
          <a:prstGeom prst="rect">
            <a:avLst/>
          </a:prstGeom>
          <a:noFill/>
        </p:spPr>
        <p:txBody>
          <a:bodyPr wrap="square" rtlCol="0">
            <a:spAutoFit/>
          </a:bodyPr>
          <a:lstStyle/>
          <a:p>
            <a:r>
              <a:rPr lang="zh-CN" altLang="en-US" sz="2400">
                <a:sym typeface="+mn-ea"/>
              </a:rPr>
              <a:t>最有效的干细胞</a:t>
            </a:r>
            <a:endParaRPr lang="zh-CN" altLang="en-US" sz="2400"/>
          </a:p>
          <a:p>
            <a:r>
              <a:rPr lang="zh-CN" altLang="en-US" sz="2000">
                <a:solidFill>
                  <a:srgbClr val="FF0000"/>
                </a:solidFill>
              </a:rPr>
              <a:t>间充质干细胞的比较优势</a:t>
            </a:r>
          </a:p>
        </p:txBody>
      </p:sp>
      <p:sp>
        <p:nvSpPr>
          <p:cNvPr id="5" name="文本框 4"/>
          <p:cNvSpPr txBox="1"/>
          <p:nvPr/>
        </p:nvSpPr>
        <p:spPr>
          <a:xfrm>
            <a:off x="3036570" y="5646420"/>
            <a:ext cx="1496695" cy="275590"/>
          </a:xfrm>
          <a:prstGeom prst="rect">
            <a:avLst/>
          </a:prstGeom>
          <a:noFill/>
        </p:spPr>
        <p:txBody>
          <a:bodyPr wrap="square" rtlCol="0">
            <a:spAutoFit/>
          </a:bodyPr>
          <a:lstStyle/>
          <a:p>
            <a:pPr algn="ctr"/>
            <a:r>
              <a:rPr lang="zh-CN" altLang="en-US" sz="1200"/>
              <a:t>干细胞的类型</a:t>
            </a:r>
            <a:r>
              <a:rPr lang="zh-CN" altLang="en-US" sz="1200">
                <a:sym typeface="+mn-ea"/>
              </a:rPr>
              <a:t>比较</a:t>
            </a:r>
            <a:endParaRPr lang="zh-CN" altLang="en-US" sz="1200"/>
          </a:p>
        </p:txBody>
      </p:sp>
      <p:sp>
        <p:nvSpPr>
          <p:cNvPr id="11" name="文本框 10"/>
          <p:cNvSpPr txBox="1"/>
          <p:nvPr/>
        </p:nvSpPr>
        <p:spPr>
          <a:xfrm>
            <a:off x="1447165" y="1731645"/>
            <a:ext cx="9561830" cy="368300"/>
          </a:xfrm>
          <a:prstGeom prst="rect">
            <a:avLst/>
          </a:prstGeom>
          <a:noFill/>
        </p:spPr>
        <p:txBody>
          <a:bodyPr wrap="square" rtlCol="0">
            <a:spAutoFit/>
          </a:bodyPr>
          <a:lstStyle/>
          <a:p>
            <a:r>
              <a:rPr lang="en-US" altLang="zh-CN">
                <a:sym typeface="+mn-ea"/>
              </a:rPr>
              <a:t>       Sunfield Clinic</a:t>
            </a:r>
            <a:r>
              <a:rPr lang="zh-CN" altLang="en-US">
                <a:sym typeface="+mn-ea"/>
              </a:rPr>
              <a:t>干细胞中心选取的干细胞为成体干细胞，并且为脂肪来源的间充质干细胞。</a:t>
            </a:r>
            <a:endParaRPr lang="zh-CN" altLang="en-US"/>
          </a:p>
        </p:txBody>
      </p:sp>
      <p:pic>
        <p:nvPicPr>
          <p:cNvPr id="2" name="图片 1"/>
          <p:cNvPicPr>
            <a:picLocks noChangeAspect="1"/>
          </p:cNvPicPr>
          <p:nvPr>
            <p:custDataLst>
              <p:tags r:id="rId2"/>
            </p:custDataLst>
          </p:nvPr>
        </p:nvPicPr>
        <p:blipFill>
          <a:blip r:embed="rId4"/>
          <a:srcRect l="13158" b="6555"/>
          <a:stretch>
            <a:fillRect/>
          </a:stretch>
        </p:blipFill>
        <p:spPr>
          <a:xfrm>
            <a:off x="7665720" y="2396490"/>
            <a:ext cx="4036695" cy="3080385"/>
          </a:xfrm>
          <a:prstGeom prst="rect">
            <a:avLst/>
          </a:prstGeom>
        </p:spPr>
      </p:pic>
      <p:sp>
        <p:nvSpPr>
          <p:cNvPr id="7" name="文本框 6"/>
          <p:cNvSpPr txBox="1"/>
          <p:nvPr/>
        </p:nvSpPr>
        <p:spPr>
          <a:xfrm>
            <a:off x="9236710" y="5646420"/>
            <a:ext cx="1220470" cy="275590"/>
          </a:xfrm>
          <a:prstGeom prst="rect">
            <a:avLst/>
          </a:prstGeom>
          <a:noFill/>
        </p:spPr>
        <p:txBody>
          <a:bodyPr wrap="square" rtlCol="0">
            <a:spAutoFit/>
          </a:bodyPr>
          <a:lstStyle/>
          <a:p>
            <a:r>
              <a:rPr lang="zh-CN" altLang="en-US" sz="1200"/>
              <a:t>干细胞的类型</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74825" y="1419225"/>
            <a:ext cx="8342543" cy="4808321"/>
            <a:chOff x="1906" y="1324"/>
            <a:chExt cx="15236" cy="9089"/>
          </a:xfrm>
        </p:grpSpPr>
        <p:pic>
          <p:nvPicPr>
            <p:cNvPr id="4" name="图片 3"/>
            <p:cNvPicPr>
              <a:picLocks noChangeAspect="1"/>
            </p:cNvPicPr>
            <p:nvPr/>
          </p:nvPicPr>
          <p:blipFill>
            <a:blip r:embed="rId2"/>
            <a:srcRect l="4522" t="2876" b="5752"/>
            <a:stretch>
              <a:fillRect/>
            </a:stretch>
          </p:blipFill>
          <p:spPr>
            <a:xfrm>
              <a:off x="2124" y="1324"/>
              <a:ext cx="6017" cy="3971"/>
            </a:xfrm>
            <a:prstGeom prst="rect">
              <a:avLst/>
            </a:prstGeom>
          </p:spPr>
        </p:pic>
        <p:pic>
          <p:nvPicPr>
            <p:cNvPr id="5" name="图片 4"/>
            <p:cNvPicPr>
              <a:picLocks noChangeAspect="1"/>
            </p:cNvPicPr>
            <p:nvPr/>
          </p:nvPicPr>
          <p:blipFill>
            <a:blip r:embed="rId3"/>
            <a:stretch>
              <a:fillRect/>
            </a:stretch>
          </p:blipFill>
          <p:spPr>
            <a:xfrm>
              <a:off x="10184" y="1456"/>
              <a:ext cx="6429" cy="3779"/>
            </a:xfrm>
            <a:prstGeom prst="rect">
              <a:avLst/>
            </a:prstGeom>
          </p:spPr>
        </p:pic>
        <p:pic>
          <p:nvPicPr>
            <p:cNvPr id="6" name="图片 5"/>
            <p:cNvPicPr>
              <a:picLocks noChangeAspect="1"/>
            </p:cNvPicPr>
            <p:nvPr/>
          </p:nvPicPr>
          <p:blipFill>
            <a:blip r:embed="rId4"/>
            <a:stretch>
              <a:fillRect/>
            </a:stretch>
          </p:blipFill>
          <p:spPr>
            <a:xfrm>
              <a:off x="1906" y="5901"/>
              <a:ext cx="6235" cy="4230"/>
            </a:xfrm>
            <a:prstGeom prst="rect">
              <a:avLst/>
            </a:prstGeom>
          </p:spPr>
        </p:pic>
        <p:pic>
          <p:nvPicPr>
            <p:cNvPr id="7" name="图片 6"/>
            <p:cNvPicPr>
              <a:picLocks noChangeAspect="1"/>
            </p:cNvPicPr>
            <p:nvPr/>
          </p:nvPicPr>
          <p:blipFill>
            <a:blip r:embed="rId5"/>
            <a:srcRect t="17038"/>
            <a:stretch>
              <a:fillRect/>
            </a:stretch>
          </p:blipFill>
          <p:spPr>
            <a:xfrm>
              <a:off x="10184" y="5824"/>
              <a:ext cx="6724" cy="3785"/>
            </a:xfrm>
            <a:prstGeom prst="rect">
              <a:avLst/>
            </a:prstGeom>
          </p:spPr>
        </p:pic>
        <p:sp>
          <p:nvSpPr>
            <p:cNvPr id="9" name="文本框 8"/>
            <p:cNvSpPr txBox="1"/>
            <p:nvPr/>
          </p:nvSpPr>
          <p:spPr>
            <a:xfrm>
              <a:off x="2316" y="5390"/>
              <a:ext cx="6419" cy="463"/>
            </a:xfrm>
            <a:prstGeom prst="rect">
              <a:avLst/>
            </a:prstGeom>
            <a:noFill/>
          </p:spPr>
          <p:txBody>
            <a:bodyPr wrap="square" rtlCol="0">
              <a:spAutoFit/>
            </a:bodyPr>
            <a:lstStyle/>
            <a:p>
              <a:pPr algn="ctr"/>
              <a:r>
                <a:rPr lang="zh-CN" altLang="en-US" sz="1000">
                  <a:latin typeface="宋体" panose="02010600030101010101" pitchFamily="2" charset="-122"/>
                  <a:ea typeface="宋体" panose="02010600030101010101" pitchFamily="2" charset="-122"/>
                  <a:cs typeface="宋体" panose="02010600030101010101" pitchFamily="2" charset="-122"/>
                </a:rPr>
                <a:t>分化可塑性：可以转化成神经细胞、肝细胞、胰腺</a:t>
              </a:r>
              <a:r>
                <a:rPr lang="en-US" altLang="zh-CN" sz="1000">
                  <a:latin typeface="宋体" panose="02010600030101010101" pitchFamily="2" charset="-122"/>
                  <a:ea typeface="宋体" panose="02010600030101010101" pitchFamily="2" charset="-122"/>
                  <a:cs typeface="宋体" panose="02010600030101010101" pitchFamily="2" charset="-122"/>
                </a:rPr>
                <a:t>β</a:t>
              </a:r>
              <a:r>
                <a:rPr lang="zh-CN" altLang="en-US" sz="1000">
                  <a:latin typeface="宋体" panose="02010600030101010101" pitchFamily="2" charset="-122"/>
                  <a:ea typeface="宋体" panose="02010600030101010101" pitchFamily="2" charset="-122"/>
                  <a:cs typeface="宋体" panose="02010600030101010101" pitchFamily="2" charset="-122"/>
                </a:rPr>
                <a:t>细胞</a:t>
              </a:r>
            </a:p>
          </p:txBody>
        </p:sp>
        <p:sp>
          <p:nvSpPr>
            <p:cNvPr id="10" name="文本框 9"/>
            <p:cNvSpPr txBox="1"/>
            <p:nvPr/>
          </p:nvSpPr>
          <p:spPr>
            <a:xfrm>
              <a:off x="9473" y="5390"/>
              <a:ext cx="7669" cy="463"/>
            </a:xfrm>
            <a:prstGeom prst="rect">
              <a:avLst/>
            </a:prstGeom>
            <a:noFill/>
          </p:spPr>
          <p:txBody>
            <a:bodyPr wrap="square" rtlCol="0">
              <a:spAutoFit/>
            </a:bodyPr>
            <a:lstStyle/>
            <a:p>
              <a:pPr algn="ctr"/>
              <a:r>
                <a:rPr lang="zh-CN" sz="1000">
                  <a:latin typeface="宋体" panose="02010600030101010101" pitchFamily="2" charset="-122"/>
                  <a:ea typeface="宋体" panose="02010600030101010101" pitchFamily="2" charset="-122"/>
                  <a:cs typeface="宋体" panose="02010600030101010101" pitchFamily="2" charset="-122"/>
                </a:rPr>
                <a:t>炎症抑制效果：可抑制</a:t>
              </a:r>
              <a:r>
                <a:rPr lang="en-US" altLang="zh-CN" sz="1000">
                  <a:latin typeface="宋体" panose="02010600030101010101" pitchFamily="2" charset="-122"/>
                  <a:ea typeface="宋体" panose="02010600030101010101" pitchFamily="2" charset="-122"/>
                  <a:cs typeface="宋体" panose="02010600030101010101" pitchFamily="2" charset="-122"/>
                </a:rPr>
                <a:t>NK</a:t>
              </a:r>
              <a:r>
                <a:rPr lang="zh-CN" altLang="en-US" sz="1000">
                  <a:latin typeface="宋体" panose="02010600030101010101" pitchFamily="2" charset="-122"/>
                  <a:ea typeface="宋体" panose="02010600030101010101" pitchFamily="2" charset="-122"/>
                  <a:cs typeface="宋体" panose="02010600030101010101" pitchFamily="2" charset="-122"/>
                </a:rPr>
                <a:t>细胞、</a:t>
              </a:r>
              <a:r>
                <a:rPr lang="en-US" altLang="zh-CN" sz="1000">
                  <a:latin typeface="宋体" panose="02010600030101010101" pitchFamily="2" charset="-122"/>
                  <a:ea typeface="宋体" panose="02010600030101010101" pitchFamily="2" charset="-122"/>
                  <a:cs typeface="宋体" panose="02010600030101010101" pitchFamily="2" charset="-122"/>
                </a:rPr>
                <a:t>CD4+T</a:t>
              </a:r>
              <a:r>
                <a:rPr lang="zh-CN" altLang="en-US" sz="1000">
                  <a:latin typeface="宋体" panose="02010600030101010101" pitchFamily="2" charset="-122"/>
                  <a:ea typeface="宋体" panose="02010600030101010101" pitchFamily="2" charset="-122"/>
                  <a:cs typeface="宋体" panose="02010600030101010101" pitchFamily="2" charset="-122"/>
                </a:rPr>
                <a:t>细胞、</a:t>
              </a:r>
              <a:r>
                <a:rPr lang="en-US" altLang="zh-CN" sz="1000">
                  <a:latin typeface="宋体" panose="02010600030101010101" pitchFamily="2" charset="-122"/>
                  <a:ea typeface="宋体" panose="02010600030101010101" pitchFamily="2" charset="-122"/>
                  <a:cs typeface="宋体" panose="02010600030101010101" pitchFamily="2" charset="-122"/>
                </a:rPr>
                <a:t>CD8+T</a:t>
              </a:r>
              <a:r>
                <a:rPr lang="zh-CN" altLang="en-US" sz="1000">
                  <a:latin typeface="宋体" panose="02010600030101010101" pitchFamily="2" charset="-122"/>
                  <a:ea typeface="宋体" panose="02010600030101010101" pitchFamily="2" charset="-122"/>
                  <a:cs typeface="宋体" panose="02010600030101010101" pitchFamily="2" charset="-122"/>
                </a:rPr>
                <a:t>细胞、制御性</a:t>
              </a:r>
              <a:r>
                <a:rPr lang="en-US" altLang="zh-CN" sz="1000">
                  <a:latin typeface="宋体" panose="02010600030101010101" pitchFamily="2" charset="-122"/>
                  <a:ea typeface="宋体" panose="02010600030101010101" pitchFamily="2" charset="-122"/>
                  <a:cs typeface="宋体" panose="02010600030101010101" pitchFamily="2" charset="-122"/>
                </a:rPr>
                <a:t>T</a:t>
              </a:r>
              <a:r>
                <a:rPr lang="zh-CN" altLang="en-US" sz="1000">
                  <a:latin typeface="宋体" panose="02010600030101010101" pitchFamily="2" charset="-122"/>
                  <a:ea typeface="宋体" panose="02010600030101010101" pitchFamily="2" charset="-122"/>
                  <a:cs typeface="宋体" panose="02010600030101010101" pitchFamily="2" charset="-122"/>
                </a:rPr>
                <a:t>细胞</a:t>
              </a:r>
            </a:p>
          </p:txBody>
        </p:sp>
        <p:sp>
          <p:nvSpPr>
            <p:cNvPr id="11" name="文本框 10"/>
            <p:cNvSpPr txBox="1"/>
            <p:nvPr/>
          </p:nvSpPr>
          <p:spPr>
            <a:xfrm>
              <a:off x="2439" y="9950"/>
              <a:ext cx="5888" cy="463"/>
            </a:xfrm>
            <a:prstGeom prst="rect">
              <a:avLst/>
            </a:prstGeom>
            <a:noFill/>
          </p:spPr>
          <p:txBody>
            <a:bodyPr wrap="square" rtlCol="0">
              <a:spAutoFit/>
            </a:bodyPr>
            <a:lstStyle/>
            <a:p>
              <a:pPr algn="ctr"/>
              <a:r>
                <a:rPr lang="zh-CN" sz="1000">
                  <a:latin typeface="宋体" panose="02010600030101010101" pitchFamily="2" charset="-122"/>
                  <a:ea typeface="宋体" panose="02010600030101010101" pitchFamily="2" charset="-122"/>
                  <a:cs typeface="宋体" panose="02010600030101010101" pitchFamily="2" charset="-122"/>
                </a:rPr>
                <a:t>向病变部位的归巢性</a:t>
              </a:r>
            </a:p>
          </p:txBody>
        </p:sp>
        <p:sp>
          <p:nvSpPr>
            <p:cNvPr id="12" name="文本框 11"/>
            <p:cNvSpPr txBox="1"/>
            <p:nvPr/>
          </p:nvSpPr>
          <p:spPr>
            <a:xfrm>
              <a:off x="10552" y="9950"/>
              <a:ext cx="5888" cy="463"/>
            </a:xfrm>
            <a:prstGeom prst="rect">
              <a:avLst/>
            </a:prstGeom>
            <a:noFill/>
          </p:spPr>
          <p:txBody>
            <a:bodyPr wrap="square" rtlCol="0">
              <a:spAutoFit/>
            </a:bodyPr>
            <a:lstStyle/>
            <a:p>
              <a:pPr algn="ctr"/>
              <a:r>
                <a:rPr lang="zh-CN" sz="1000">
                  <a:latin typeface="宋体" panose="02010600030101010101" pitchFamily="2" charset="-122"/>
                  <a:ea typeface="宋体" panose="02010600030101010101" pitchFamily="2" charset="-122"/>
                  <a:cs typeface="宋体" panose="02010600030101010101" pitchFamily="2" charset="-122"/>
                </a:rPr>
                <a:t>对受伤部位的营养效果</a:t>
              </a:r>
            </a:p>
          </p:txBody>
        </p:sp>
      </p:grpSp>
      <p:sp>
        <p:nvSpPr>
          <p:cNvPr id="3" name="文本框 2"/>
          <p:cNvSpPr txBox="1"/>
          <p:nvPr/>
        </p:nvSpPr>
        <p:spPr>
          <a:xfrm>
            <a:off x="542290" y="281940"/>
            <a:ext cx="6523990" cy="768350"/>
          </a:xfrm>
          <a:prstGeom prst="rect">
            <a:avLst/>
          </a:prstGeom>
          <a:noFill/>
        </p:spPr>
        <p:txBody>
          <a:bodyPr wrap="square" rtlCol="0">
            <a:spAutoFit/>
          </a:bodyPr>
          <a:lstStyle/>
          <a:p>
            <a:r>
              <a:rPr lang="zh-CN" altLang="en-US" sz="2400">
                <a:sym typeface="+mn-ea"/>
              </a:rPr>
              <a:t>最有效的干细胞</a:t>
            </a:r>
            <a:endParaRPr lang="zh-CN" altLang="en-US" sz="2400"/>
          </a:p>
          <a:p>
            <a:r>
              <a:rPr lang="zh-CN" altLang="en-US" sz="2000">
                <a:solidFill>
                  <a:srgbClr val="FF0000"/>
                </a:solidFill>
                <a:sym typeface="+mn-ea"/>
              </a:rPr>
              <a:t>自体脂肪来源的间充质干细胞具有的能力</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854325" y="1573530"/>
            <a:ext cx="6931660" cy="368300"/>
          </a:xfrm>
          <a:prstGeom prst="rect">
            <a:avLst/>
          </a:prstGeom>
          <a:noFill/>
        </p:spPr>
        <p:txBody>
          <a:bodyPr wrap="square" rtlCol="0">
            <a:spAutoFit/>
          </a:bodyPr>
          <a:lstStyle/>
          <a:p>
            <a:r>
              <a:rPr lang="zh-CN" altLang="en-US"/>
              <a:t>输入到体内的干细胞可以自动找到需要再生的位置</a:t>
            </a:r>
          </a:p>
        </p:txBody>
      </p:sp>
      <p:grpSp>
        <p:nvGrpSpPr>
          <p:cNvPr id="5" name="组合 4"/>
          <p:cNvGrpSpPr/>
          <p:nvPr/>
        </p:nvGrpSpPr>
        <p:grpSpPr>
          <a:xfrm>
            <a:off x="2383790" y="1941830"/>
            <a:ext cx="7402195" cy="4267200"/>
            <a:chOff x="3005" y="2251"/>
            <a:chExt cx="14396" cy="8359"/>
          </a:xfrm>
        </p:grpSpPr>
        <p:pic>
          <p:nvPicPr>
            <p:cNvPr id="3" name="图片 2" descr="1"/>
            <p:cNvPicPr>
              <a:picLocks noChangeAspect="1"/>
            </p:cNvPicPr>
            <p:nvPr/>
          </p:nvPicPr>
          <p:blipFill>
            <a:blip r:embed="rId2"/>
            <a:srcRect t="22602"/>
            <a:stretch>
              <a:fillRect/>
            </a:stretch>
          </p:blipFill>
          <p:spPr>
            <a:xfrm>
              <a:off x="3005" y="2251"/>
              <a:ext cx="14396" cy="8359"/>
            </a:xfrm>
            <a:prstGeom prst="rect">
              <a:avLst/>
            </a:prstGeom>
          </p:spPr>
        </p:pic>
        <p:sp>
          <p:nvSpPr>
            <p:cNvPr id="14" name="文本框 13"/>
            <p:cNvSpPr txBox="1"/>
            <p:nvPr/>
          </p:nvSpPr>
          <p:spPr>
            <a:xfrm>
              <a:off x="8145" y="2300"/>
              <a:ext cx="8832" cy="1444"/>
            </a:xfrm>
            <a:prstGeom prst="rect">
              <a:avLst/>
            </a:prstGeom>
            <a:noFill/>
          </p:spPr>
          <p:txBody>
            <a:bodyPr wrap="square" rtlCol="0">
              <a:spAutoFit/>
            </a:bodyPr>
            <a:lstStyle/>
            <a:p>
              <a:r>
                <a:rPr lang="en-US" altLang="zh-CN" sz="1400"/>
                <a:t>1</a:t>
              </a:r>
              <a:r>
                <a:rPr lang="zh-CN" altLang="en-US" sz="1400"/>
                <a:t>、释放和注入</a:t>
              </a:r>
            </a:p>
            <a:p>
              <a:r>
                <a:rPr lang="zh-CN" altLang="en-US" sz="1400"/>
                <a:t>间充质干细胞离开其周围并进入外周循环系统</a:t>
              </a:r>
            </a:p>
            <a:p>
              <a:r>
                <a:rPr lang="zh-CN" altLang="en-US" sz="1400"/>
                <a:t>培养的干细胞通过静脉输入，血管内给药</a:t>
              </a:r>
            </a:p>
          </p:txBody>
        </p:sp>
        <p:sp>
          <p:nvSpPr>
            <p:cNvPr id="16" name="文本框 15"/>
            <p:cNvSpPr txBox="1"/>
            <p:nvPr/>
          </p:nvSpPr>
          <p:spPr>
            <a:xfrm>
              <a:off x="8145" y="4253"/>
              <a:ext cx="8832" cy="1022"/>
            </a:xfrm>
            <a:prstGeom prst="rect">
              <a:avLst/>
            </a:prstGeom>
            <a:noFill/>
          </p:spPr>
          <p:txBody>
            <a:bodyPr wrap="square" rtlCol="0">
              <a:spAutoFit/>
            </a:bodyPr>
            <a:lstStyle/>
            <a:p>
              <a:r>
                <a:rPr lang="en-US" altLang="zh-CN" sz="1400"/>
                <a:t>2</a:t>
              </a:r>
              <a:r>
                <a:rPr lang="zh-CN" altLang="en-US" sz="1400"/>
                <a:t>、循环</a:t>
              </a:r>
            </a:p>
            <a:p>
              <a:pPr marL="0" marR="0" algn="l">
                <a:lnSpc>
                  <a:spcPct val="100000"/>
                </a:lnSpc>
                <a:spcBef>
                  <a:spcPts val="0"/>
                </a:spcBef>
                <a:buClrTx/>
                <a:buSzTx/>
                <a:buNone/>
              </a:pPr>
              <a:r>
                <a:rPr lang="zh-CN" altLang="en-US" sz="1400">
                  <a:sym typeface="+mn-ea"/>
                </a:rPr>
                <a:t>它通过淋巴和外周血到达归巢部位</a:t>
              </a:r>
            </a:p>
          </p:txBody>
        </p:sp>
        <p:sp>
          <p:nvSpPr>
            <p:cNvPr id="17" name="文本框 16"/>
            <p:cNvSpPr txBox="1"/>
            <p:nvPr/>
          </p:nvSpPr>
          <p:spPr>
            <a:xfrm>
              <a:off x="8145" y="5874"/>
              <a:ext cx="8832" cy="1129"/>
            </a:xfrm>
            <a:prstGeom prst="rect">
              <a:avLst/>
            </a:prstGeom>
            <a:noFill/>
          </p:spPr>
          <p:txBody>
            <a:bodyPr wrap="square" rtlCol="0">
              <a:spAutoFit/>
            </a:bodyPr>
            <a:lstStyle/>
            <a:p>
              <a:r>
                <a:rPr lang="en-US" altLang="zh-CN" sz="1400"/>
                <a:t>3</a:t>
              </a:r>
              <a:r>
                <a:rPr lang="zh-CN" altLang="en-US" sz="1400"/>
                <a:t>、粘着</a:t>
              </a:r>
            </a:p>
            <a:p>
              <a:pPr marL="0" marR="0">
                <a:lnSpc>
                  <a:spcPts val="2105"/>
                </a:lnSpc>
                <a:spcBef>
                  <a:spcPts val="0"/>
                </a:spcBef>
                <a:spcAft>
                  <a:spcPts val="0"/>
                </a:spcAft>
              </a:pPr>
              <a:r>
                <a:rPr sz="1400" dirty="0">
                  <a:solidFill>
                    <a:srgbClr val="000000"/>
                  </a:solidFill>
                  <a:latin typeface="MS PGothic" panose="020B0600070205080204" pitchFamily="50" charset="-128"/>
                  <a:cs typeface="MS PGothic" panose="020B0600070205080204" pitchFamily="50" charset="-128"/>
                  <a:sym typeface="+mn-ea"/>
                </a:rPr>
                <a:t>它</a:t>
              </a:r>
              <a:r>
                <a:rPr lang="zh-CN" sz="1400" dirty="0">
                  <a:solidFill>
                    <a:srgbClr val="000000"/>
                  </a:solidFill>
                  <a:latin typeface="MS PGothic" panose="020B0600070205080204" pitchFamily="50" charset="-128"/>
                  <a:cs typeface="MS PGothic" panose="020B0600070205080204" pitchFamily="50" charset="-128"/>
                  <a:sym typeface="+mn-ea"/>
                </a:rPr>
                <a:t>粘着于血管内皮</a:t>
              </a:r>
            </a:p>
          </p:txBody>
        </p:sp>
        <p:sp>
          <p:nvSpPr>
            <p:cNvPr id="18" name="文本框 17"/>
            <p:cNvSpPr txBox="1"/>
            <p:nvPr/>
          </p:nvSpPr>
          <p:spPr>
            <a:xfrm>
              <a:off x="8145" y="7226"/>
              <a:ext cx="8832" cy="1129"/>
            </a:xfrm>
            <a:prstGeom prst="rect">
              <a:avLst/>
            </a:prstGeom>
            <a:noFill/>
          </p:spPr>
          <p:txBody>
            <a:bodyPr wrap="square" rtlCol="0">
              <a:spAutoFit/>
            </a:bodyPr>
            <a:lstStyle/>
            <a:p>
              <a:r>
                <a:rPr lang="en-US" altLang="zh-CN" sz="1400"/>
                <a:t>4</a:t>
              </a:r>
              <a:r>
                <a:rPr lang="zh-CN" altLang="en-US" sz="1400"/>
                <a:t>、归巢（迁移）</a:t>
              </a:r>
            </a:p>
            <a:p>
              <a:pPr marL="0" marR="0">
                <a:lnSpc>
                  <a:spcPts val="2105"/>
                </a:lnSpc>
                <a:spcBef>
                  <a:spcPts val="0"/>
                </a:spcBef>
                <a:spcAft>
                  <a:spcPts val="0"/>
                </a:spcAft>
              </a:pPr>
              <a:r>
                <a:rPr sz="1400" dirty="0">
                  <a:solidFill>
                    <a:srgbClr val="000000"/>
                  </a:solidFill>
                  <a:latin typeface="MS PGothic" panose="020B0600070205080204" pitchFamily="50" charset="-128"/>
                  <a:cs typeface="MS PGothic" panose="020B0600070205080204" pitchFamily="50" charset="-128"/>
                  <a:sym typeface="+mn-ea"/>
                </a:rPr>
                <a:t>它</a:t>
              </a:r>
              <a:r>
                <a:rPr lang="zh-CN" sz="1400" dirty="0">
                  <a:solidFill>
                    <a:srgbClr val="000000"/>
                  </a:solidFill>
                  <a:latin typeface="MS PGothic" panose="020B0600070205080204" pitchFamily="50" charset="-128"/>
                  <a:cs typeface="MS PGothic" panose="020B0600070205080204" pitchFamily="50" charset="-128"/>
                  <a:sym typeface="+mn-ea"/>
                </a:rPr>
                <a:t>侵入细胞组织</a:t>
              </a:r>
            </a:p>
          </p:txBody>
        </p:sp>
        <p:sp>
          <p:nvSpPr>
            <p:cNvPr id="19" name="文本框 18"/>
            <p:cNvSpPr txBox="1"/>
            <p:nvPr/>
          </p:nvSpPr>
          <p:spPr>
            <a:xfrm>
              <a:off x="8145" y="8626"/>
              <a:ext cx="8832" cy="1129"/>
            </a:xfrm>
            <a:prstGeom prst="rect">
              <a:avLst/>
            </a:prstGeom>
            <a:noFill/>
          </p:spPr>
          <p:txBody>
            <a:bodyPr wrap="square" rtlCol="0">
              <a:spAutoFit/>
            </a:bodyPr>
            <a:lstStyle/>
            <a:p>
              <a:r>
                <a:rPr lang="en-US" altLang="zh-CN" sz="1400"/>
                <a:t>5</a:t>
              </a:r>
              <a:r>
                <a:rPr lang="zh-CN" altLang="en-US" sz="1400"/>
                <a:t>、植入</a:t>
              </a:r>
              <a:r>
                <a:rPr lang="en-US" altLang="zh-CN" sz="1400"/>
                <a:t>/</a:t>
              </a:r>
              <a:r>
                <a:rPr lang="zh-CN" altLang="en-US" sz="1400"/>
                <a:t>蔓延（</a:t>
              </a:r>
              <a:r>
                <a:rPr lang="en-US" altLang="zh-CN" sz="1400"/>
                <a:t>3-4</a:t>
              </a:r>
              <a:r>
                <a:rPr lang="zh-CN" altLang="en-US" sz="1400"/>
                <a:t>小时）</a:t>
              </a:r>
            </a:p>
            <a:p>
              <a:pPr marL="0" marR="0">
                <a:lnSpc>
                  <a:spcPts val="2105"/>
                </a:lnSpc>
                <a:spcBef>
                  <a:spcPts val="0"/>
                </a:spcBef>
                <a:spcAft>
                  <a:spcPts val="0"/>
                </a:spcAft>
              </a:pPr>
              <a:r>
                <a:rPr lang="zh-CN" sz="1400" dirty="0">
                  <a:solidFill>
                    <a:srgbClr val="000000"/>
                  </a:solidFill>
                  <a:latin typeface="MS PGothic" panose="020B0600070205080204" pitchFamily="50" charset="-128"/>
                  <a:cs typeface="MS PGothic" panose="020B0600070205080204" pitchFamily="50" charset="-128"/>
                  <a:sym typeface="+mn-ea"/>
                </a:rPr>
                <a:t>增值</a:t>
              </a:r>
            </a:p>
          </p:txBody>
        </p:sp>
        <p:sp>
          <p:nvSpPr>
            <p:cNvPr id="20" name="文本框 19"/>
            <p:cNvSpPr txBox="1"/>
            <p:nvPr/>
          </p:nvSpPr>
          <p:spPr>
            <a:xfrm>
              <a:off x="8145" y="9892"/>
              <a:ext cx="8832" cy="601"/>
            </a:xfrm>
            <a:prstGeom prst="rect">
              <a:avLst/>
            </a:prstGeom>
            <a:noFill/>
          </p:spPr>
          <p:txBody>
            <a:bodyPr wrap="square" rtlCol="0">
              <a:spAutoFit/>
            </a:bodyPr>
            <a:lstStyle/>
            <a:p>
              <a:r>
                <a:rPr lang="en-US" altLang="zh-CN" sz="1400"/>
                <a:t>6</a:t>
              </a:r>
              <a:r>
                <a:rPr lang="zh-CN" altLang="en-US" sz="1400"/>
                <a:t>、靶细胞分化（</a:t>
              </a:r>
              <a:r>
                <a:rPr lang="en-US" altLang="zh-CN" sz="1400"/>
                <a:t>3-4</a:t>
              </a:r>
              <a:r>
                <a:rPr lang="zh-CN" altLang="en-US" sz="1400"/>
                <a:t>个月）</a:t>
              </a:r>
            </a:p>
          </p:txBody>
        </p:sp>
      </p:grpSp>
      <p:sp>
        <p:nvSpPr>
          <p:cNvPr id="4" name="文本框 3"/>
          <p:cNvSpPr txBox="1"/>
          <p:nvPr/>
        </p:nvSpPr>
        <p:spPr>
          <a:xfrm>
            <a:off x="542290" y="281940"/>
            <a:ext cx="6523990" cy="768350"/>
          </a:xfrm>
          <a:prstGeom prst="rect">
            <a:avLst/>
          </a:prstGeom>
          <a:noFill/>
        </p:spPr>
        <p:txBody>
          <a:bodyPr wrap="square" rtlCol="0">
            <a:spAutoFit/>
          </a:bodyPr>
          <a:lstStyle/>
          <a:p>
            <a:r>
              <a:rPr lang="zh-CN" altLang="en-US" sz="2400">
                <a:sym typeface="+mn-ea"/>
              </a:rPr>
              <a:t>最有效的干细胞</a:t>
            </a:r>
            <a:endParaRPr lang="zh-CN" altLang="en-US" sz="2400"/>
          </a:p>
          <a:p>
            <a:r>
              <a:rPr lang="zh-CN" altLang="en-US" sz="2000">
                <a:solidFill>
                  <a:srgbClr val="FF0000"/>
                </a:solidFill>
                <a:sym typeface="+mn-ea"/>
              </a:rPr>
              <a:t>干细胞归巢效应</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custDataLst>
              <p:tags r:id="rId1"/>
            </p:custDataLst>
          </p:nvPr>
        </p:nvGraphicFramePr>
        <p:xfrm>
          <a:off x="6936740" y="208280"/>
          <a:ext cx="4627245" cy="6240780"/>
        </p:xfrm>
        <a:graphic>
          <a:graphicData uri="http://schemas.openxmlformats.org/drawingml/2006/table">
            <a:tbl>
              <a:tblPr firstRow="1" bandRow="1">
                <a:tableStyleId>{5C22544A-7EE6-4342-B048-85BDC9FD1C3A}</a:tableStyleId>
              </a:tblPr>
              <a:tblGrid>
                <a:gridCol w="1602105">
                  <a:extLst>
                    <a:ext uri="{9D8B030D-6E8A-4147-A177-3AD203B41FA5}">
                      <a16:colId xmlns:a16="http://schemas.microsoft.com/office/drawing/2014/main" val="20000"/>
                    </a:ext>
                  </a:extLst>
                </a:gridCol>
                <a:gridCol w="3025140">
                  <a:extLst>
                    <a:ext uri="{9D8B030D-6E8A-4147-A177-3AD203B41FA5}">
                      <a16:colId xmlns:a16="http://schemas.microsoft.com/office/drawing/2014/main" val="20001"/>
                    </a:ext>
                  </a:extLst>
                </a:gridCol>
              </a:tblGrid>
              <a:tr h="274320">
                <a:tc>
                  <a:txBody>
                    <a:bodyPr/>
                    <a:lstStyle/>
                    <a:p>
                      <a:pPr algn="ctr">
                        <a:buNone/>
                      </a:pPr>
                      <a:r>
                        <a:rPr lang="zh-CN" altLang="en-US" sz="1200">
                          <a:latin typeface="宋体" panose="02010600030101010101" pitchFamily="2" charset="-122"/>
                          <a:ea typeface="宋体" panose="02010600030101010101" pitchFamily="2" charset="-122"/>
                        </a:rPr>
                        <a:t>分组</a:t>
                      </a:r>
                    </a:p>
                  </a:txBody>
                  <a:tcPr/>
                </a:tc>
                <a:tc>
                  <a:txBody>
                    <a:bodyPr/>
                    <a:lstStyle/>
                    <a:p>
                      <a:pPr algn="ctr">
                        <a:buNone/>
                      </a:pPr>
                      <a:r>
                        <a:rPr lang="zh-CN" altLang="en-US" sz="1200">
                          <a:latin typeface="宋体" panose="02010600030101010101" pitchFamily="2" charset="-122"/>
                          <a:ea typeface="宋体" panose="02010600030101010101" pitchFamily="2" charset="-122"/>
                        </a:rPr>
                        <a:t>疾病</a:t>
                      </a:r>
                    </a:p>
                  </a:txBody>
                  <a:tcPr/>
                </a:tc>
                <a:extLst>
                  <a:ext uri="{0D108BD9-81ED-4DB2-BD59-A6C34878D82A}">
                    <a16:rowId xmlns:a16="http://schemas.microsoft.com/office/drawing/2014/main" val="10000"/>
                  </a:ext>
                </a:extLst>
              </a:tr>
              <a:tr h="297180">
                <a:tc rowSpan="8">
                  <a:txBody>
                    <a:bodyPr/>
                    <a:lstStyle/>
                    <a:p>
                      <a:pPr algn="ctr">
                        <a:buNone/>
                      </a:pPr>
                      <a:r>
                        <a:rPr lang="zh-CN" altLang="en-US" sz="1200">
                          <a:latin typeface="宋体" panose="02010600030101010101" pitchFamily="2" charset="-122"/>
                          <a:ea typeface="宋体" panose="02010600030101010101" pitchFamily="2" charset="-122"/>
                        </a:rPr>
                        <a:t>免疫相关疾病</a:t>
                      </a:r>
                    </a:p>
                  </a:txBody>
                  <a:tcPr/>
                </a:tc>
                <a:tc>
                  <a:txBody>
                    <a:bodyPr/>
                    <a:lstStyle/>
                    <a:p>
                      <a:pPr algn="ctr">
                        <a:buNone/>
                      </a:pPr>
                      <a:r>
                        <a:rPr lang="zh-CN" altLang="en-US" sz="1200">
                          <a:latin typeface="宋体" panose="02010600030101010101" pitchFamily="2" charset="-122"/>
                          <a:ea typeface="宋体" panose="02010600030101010101" pitchFamily="2" charset="-122"/>
                        </a:rPr>
                        <a:t>类风湿关节炎</a:t>
                      </a:r>
                    </a:p>
                  </a:txBody>
                  <a:tcPr/>
                </a:tc>
                <a:extLst>
                  <a:ext uri="{0D108BD9-81ED-4DB2-BD59-A6C34878D82A}">
                    <a16:rowId xmlns:a16="http://schemas.microsoft.com/office/drawing/2014/main" val="10001"/>
                  </a:ext>
                </a:extLst>
              </a:tr>
              <a:tr h="274320">
                <a:tc vMerge="1">
                  <a:txBody>
                    <a:bodyPr/>
                    <a:lstStyle/>
                    <a:p>
                      <a:endParaRPr lang="zh-CN"/>
                    </a:p>
                  </a:txBody>
                  <a:tcPr/>
                </a:tc>
                <a:tc>
                  <a:txBody>
                    <a:bodyPr/>
                    <a:lstStyle/>
                    <a:p>
                      <a:pPr algn="ctr">
                        <a:buNone/>
                      </a:pPr>
                      <a:r>
                        <a:rPr lang="zh-CN" altLang="en-US" sz="1200">
                          <a:latin typeface="宋体" panose="02010600030101010101" pitchFamily="2" charset="-122"/>
                          <a:ea typeface="宋体" panose="02010600030101010101" pitchFamily="2" charset="-122"/>
                        </a:rPr>
                        <a:t>特应性皮炎</a:t>
                      </a:r>
                    </a:p>
                  </a:txBody>
                  <a:tcPr/>
                </a:tc>
                <a:extLst>
                  <a:ext uri="{0D108BD9-81ED-4DB2-BD59-A6C34878D82A}">
                    <a16:rowId xmlns:a16="http://schemas.microsoft.com/office/drawing/2014/main" val="10002"/>
                  </a:ext>
                </a:extLst>
              </a:tr>
              <a:tr h="274320">
                <a:tc vMerge="1">
                  <a:txBody>
                    <a:bodyPr/>
                    <a:lstStyle/>
                    <a:p>
                      <a:endParaRPr lang="zh-CN"/>
                    </a:p>
                  </a:txBody>
                  <a:tcPr/>
                </a:tc>
                <a:tc>
                  <a:txBody>
                    <a:bodyPr/>
                    <a:lstStyle/>
                    <a:p>
                      <a:pPr algn="ctr">
                        <a:buNone/>
                      </a:pPr>
                      <a:r>
                        <a:rPr lang="zh-CN" altLang="en-US" sz="1200">
                          <a:latin typeface="宋体" panose="02010600030101010101" pitchFamily="2" charset="-122"/>
                          <a:ea typeface="宋体" panose="02010600030101010101" pitchFamily="2" charset="-122"/>
                        </a:rPr>
                        <a:t>炎症性肠病</a:t>
                      </a:r>
                    </a:p>
                  </a:txBody>
                  <a:tcPr/>
                </a:tc>
                <a:extLst>
                  <a:ext uri="{0D108BD9-81ED-4DB2-BD59-A6C34878D82A}">
                    <a16:rowId xmlns:a16="http://schemas.microsoft.com/office/drawing/2014/main" val="10003"/>
                  </a:ext>
                </a:extLst>
              </a:tr>
              <a:tr h="274320">
                <a:tc vMerge="1">
                  <a:txBody>
                    <a:bodyPr/>
                    <a:lstStyle/>
                    <a:p>
                      <a:endParaRPr lang="zh-CN"/>
                    </a:p>
                  </a:txBody>
                  <a:tcPr/>
                </a:tc>
                <a:tc>
                  <a:txBody>
                    <a:bodyPr/>
                    <a:lstStyle/>
                    <a:p>
                      <a:pPr algn="ctr">
                        <a:buNone/>
                      </a:pPr>
                      <a:r>
                        <a:rPr lang="en-US" altLang="zh-CN" sz="1200">
                          <a:latin typeface="宋体" panose="02010600030101010101" pitchFamily="2" charset="-122"/>
                          <a:ea typeface="宋体" panose="02010600030101010101" pitchFamily="2" charset="-122"/>
                        </a:rPr>
                        <a:t>GvHD</a:t>
                      </a:r>
                    </a:p>
                  </a:txBody>
                  <a:tcPr/>
                </a:tc>
                <a:extLst>
                  <a:ext uri="{0D108BD9-81ED-4DB2-BD59-A6C34878D82A}">
                    <a16:rowId xmlns:a16="http://schemas.microsoft.com/office/drawing/2014/main" val="10004"/>
                  </a:ext>
                </a:extLst>
              </a:tr>
              <a:tr h="274320">
                <a:tc vMerge="1">
                  <a:txBody>
                    <a:bodyPr/>
                    <a:lstStyle/>
                    <a:p>
                      <a:endParaRPr lang="zh-CN"/>
                    </a:p>
                  </a:txBody>
                  <a:tcPr/>
                </a:tc>
                <a:tc>
                  <a:txBody>
                    <a:bodyPr/>
                    <a:lstStyle/>
                    <a:p>
                      <a:pPr algn="ctr">
                        <a:buNone/>
                      </a:pPr>
                      <a:r>
                        <a:rPr lang="zh-CN" altLang="en-US" sz="1200">
                          <a:latin typeface="宋体" panose="02010600030101010101" pitchFamily="2" charset="-122"/>
                          <a:ea typeface="宋体" panose="02010600030101010101" pitchFamily="2" charset="-122"/>
                        </a:rPr>
                        <a:t>免疫抑制</a:t>
                      </a:r>
                    </a:p>
                  </a:txBody>
                  <a:tcPr/>
                </a:tc>
                <a:extLst>
                  <a:ext uri="{0D108BD9-81ED-4DB2-BD59-A6C34878D82A}">
                    <a16:rowId xmlns:a16="http://schemas.microsoft.com/office/drawing/2014/main" val="10005"/>
                  </a:ext>
                </a:extLst>
              </a:tr>
              <a:tr h="274320">
                <a:tc vMerge="1">
                  <a:txBody>
                    <a:bodyPr/>
                    <a:lstStyle/>
                    <a:p>
                      <a:endParaRPr lang="zh-CN"/>
                    </a:p>
                  </a:txBody>
                  <a:tcPr/>
                </a:tc>
                <a:tc>
                  <a:txBody>
                    <a:bodyPr/>
                    <a:lstStyle/>
                    <a:p>
                      <a:pPr algn="ctr">
                        <a:buNone/>
                      </a:pPr>
                      <a:r>
                        <a:rPr lang="zh-CN" altLang="en-US" sz="1200">
                          <a:latin typeface="宋体" panose="02010600030101010101" pitchFamily="2" charset="-122"/>
                          <a:ea typeface="宋体" panose="02010600030101010101" pitchFamily="2" charset="-122"/>
                        </a:rPr>
                        <a:t>多发性硬化症</a:t>
                      </a:r>
                    </a:p>
                  </a:txBody>
                  <a:tcPr/>
                </a:tc>
                <a:extLst>
                  <a:ext uri="{0D108BD9-81ED-4DB2-BD59-A6C34878D82A}">
                    <a16:rowId xmlns:a16="http://schemas.microsoft.com/office/drawing/2014/main" val="10006"/>
                  </a:ext>
                </a:extLst>
              </a:tr>
              <a:tr h="274320">
                <a:tc vMerge="1">
                  <a:txBody>
                    <a:bodyPr/>
                    <a:lstStyle/>
                    <a:p>
                      <a:endParaRPr lang="zh-CN"/>
                    </a:p>
                  </a:txBody>
                  <a:tcPr/>
                </a:tc>
                <a:tc>
                  <a:txBody>
                    <a:bodyPr/>
                    <a:lstStyle/>
                    <a:p>
                      <a:pPr algn="ctr">
                        <a:buNone/>
                      </a:pPr>
                      <a:r>
                        <a:rPr lang="zh-CN" altLang="en-US" sz="1200">
                          <a:latin typeface="宋体" panose="02010600030101010101" pitchFamily="2" charset="-122"/>
                          <a:ea typeface="宋体" panose="02010600030101010101" pitchFamily="2" charset="-122"/>
                        </a:rPr>
                        <a:t>红斑狼疮</a:t>
                      </a:r>
                    </a:p>
                  </a:txBody>
                  <a:tcPr/>
                </a:tc>
                <a:extLst>
                  <a:ext uri="{0D108BD9-81ED-4DB2-BD59-A6C34878D82A}">
                    <a16:rowId xmlns:a16="http://schemas.microsoft.com/office/drawing/2014/main" val="10007"/>
                  </a:ext>
                </a:extLst>
              </a:tr>
              <a:tr h="274320">
                <a:tc vMerge="1">
                  <a:txBody>
                    <a:bodyPr/>
                    <a:lstStyle/>
                    <a:p>
                      <a:endParaRPr lang="zh-CN"/>
                    </a:p>
                  </a:txBody>
                  <a:tcPr/>
                </a:tc>
                <a:tc>
                  <a:txBody>
                    <a:bodyPr/>
                    <a:lstStyle/>
                    <a:p>
                      <a:pPr algn="ctr">
                        <a:buNone/>
                      </a:pPr>
                      <a:r>
                        <a:rPr lang="zh-CN" altLang="en-US" sz="1200">
                          <a:latin typeface="宋体" panose="02010600030101010101" pitchFamily="2" charset="-122"/>
                          <a:ea typeface="宋体" panose="02010600030101010101" pitchFamily="2" charset="-122"/>
                          <a:cs typeface="宋体" panose="02010600030101010101" pitchFamily="2" charset="-122"/>
                        </a:rPr>
                        <a:t>斯耶格伦（</a:t>
                      </a:r>
                      <a:r>
                        <a:rPr sz="1200" b="1"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Sjögren</a:t>
                      </a:r>
                      <a:r>
                        <a:rPr lang="zh-CN" sz="1200" b="1"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200">
                          <a:latin typeface="宋体" panose="02010600030101010101" pitchFamily="2" charset="-122"/>
                          <a:ea typeface="宋体" panose="02010600030101010101" pitchFamily="2" charset="-122"/>
                          <a:cs typeface="宋体" panose="02010600030101010101" pitchFamily="2" charset="-122"/>
                        </a:rPr>
                        <a:t>综合症</a:t>
                      </a:r>
                    </a:p>
                  </a:txBody>
                  <a:tcPr/>
                </a:tc>
                <a:extLst>
                  <a:ext uri="{0D108BD9-81ED-4DB2-BD59-A6C34878D82A}">
                    <a16:rowId xmlns:a16="http://schemas.microsoft.com/office/drawing/2014/main" val="10008"/>
                  </a:ext>
                </a:extLst>
              </a:tr>
              <a:tr h="274320">
                <a:tc rowSpan="4">
                  <a:txBody>
                    <a:bodyPr/>
                    <a:lstStyle/>
                    <a:p>
                      <a:pPr algn="ctr">
                        <a:buNone/>
                      </a:pPr>
                      <a:r>
                        <a:rPr lang="zh-CN" altLang="en-US" sz="1200">
                          <a:latin typeface="宋体" panose="02010600030101010101" pitchFamily="2" charset="-122"/>
                          <a:ea typeface="宋体" panose="02010600030101010101" pitchFamily="2" charset="-122"/>
                        </a:rPr>
                        <a:t>中枢神经系统疾病</a:t>
                      </a:r>
                    </a:p>
                  </a:txBody>
                  <a:tcPr/>
                </a:tc>
                <a:tc>
                  <a:txBody>
                    <a:bodyPr/>
                    <a:lstStyle/>
                    <a:p>
                      <a:pPr algn="ctr">
                        <a:buNone/>
                      </a:pPr>
                      <a:r>
                        <a:rPr lang="zh-CN" altLang="en-US" sz="1200">
                          <a:latin typeface="宋体" panose="02010600030101010101" pitchFamily="2" charset="-122"/>
                          <a:ea typeface="宋体" panose="02010600030101010101" pitchFamily="2" charset="-122"/>
                        </a:rPr>
                        <a:t>阿尔兹海默症</a:t>
                      </a:r>
                    </a:p>
                  </a:txBody>
                  <a:tcPr/>
                </a:tc>
                <a:extLst>
                  <a:ext uri="{0D108BD9-81ED-4DB2-BD59-A6C34878D82A}">
                    <a16:rowId xmlns:a16="http://schemas.microsoft.com/office/drawing/2014/main" val="10009"/>
                  </a:ext>
                </a:extLst>
              </a:tr>
              <a:tr h="274320">
                <a:tc vMerge="1">
                  <a:txBody>
                    <a:bodyPr/>
                    <a:lstStyle/>
                    <a:p>
                      <a:endParaRPr lang="zh-CN"/>
                    </a:p>
                  </a:txBody>
                  <a:tcPr/>
                </a:tc>
                <a:tc>
                  <a:txBody>
                    <a:bodyPr/>
                    <a:lstStyle/>
                    <a:p>
                      <a:pPr algn="ctr">
                        <a:buNone/>
                      </a:pPr>
                      <a:r>
                        <a:rPr lang="zh-CN" altLang="en-US" sz="1200">
                          <a:latin typeface="宋体" panose="02010600030101010101" pitchFamily="2" charset="-122"/>
                          <a:ea typeface="宋体" panose="02010600030101010101" pitchFamily="2" charset="-122"/>
                        </a:rPr>
                        <a:t>肌萎缩侧索硬化症</a:t>
                      </a:r>
                    </a:p>
                  </a:txBody>
                  <a:tcPr/>
                </a:tc>
                <a:extLst>
                  <a:ext uri="{0D108BD9-81ED-4DB2-BD59-A6C34878D82A}">
                    <a16:rowId xmlns:a16="http://schemas.microsoft.com/office/drawing/2014/main" val="10010"/>
                  </a:ext>
                </a:extLst>
              </a:tr>
              <a:tr h="274320">
                <a:tc vMerge="1">
                  <a:txBody>
                    <a:bodyPr/>
                    <a:lstStyle/>
                    <a:p>
                      <a:endParaRPr lang="zh-CN"/>
                    </a:p>
                  </a:txBody>
                  <a:tcPr/>
                </a:tc>
                <a:tc>
                  <a:txBody>
                    <a:bodyPr/>
                    <a:lstStyle/>
                    <a:p>
                      <a:pPr algn="ctr">
                        <a:buNone/>
                      </a:pPr>
                      <a:r>
                        <a:rPr lang="zh-CN" altLang="en-US" sz="1200">
                          <a:latin typeface="宋体" panose="02010600030101010101" pitchFamily="2" charset="-122"/>
                          <a:ea typeface="宋体" panose="02010600030101010101" pitchFamily="2" charset="-122"/>
                        </a:rPr>
                        <a:t>帕金森病</a:t>
                      </a:r>
                    </a:p>
                  </a:txBody>
                  <a:tcPr/>
                </a:tc>
                <a:extLst>
                  <a:ext uri="{0D108BD9-81ED-4DB2-BD59-A6C34878D82A}">
                    <a16:rowId xmlns:a16="http://schemas.microsoft.com/office/drawing/2014/main" val="10011"/>
                  </a:ext>
                </a:extLst>
              </a:tr>
              <a:tr h="274320">
                <a:tc vMerge="1">
                  <a:txBody>
                    <a:bodyPr/>
                    <a:lstStyle/>
                    <a:p>
                      <a:endParaRPr lang="zh-CN"/>
                    </a:p>
                  </a:txBody>
                  <a:tcPr/>
                </a:tc>
                <a:tc>
                  <a:txBody>
                    <a:bodyPr/>
                    <a:lstStyle/>
                    <a:p>
                      <a:pPr algn="ctr">
                        <a:buNone/>
                      </a:pPr>
                      <a:r>
                        <a:rPr lang="zh-CN" altLang="en-US" sz="1200">
                          <a:latin typeface="宋体" panose="02010600030101010101" pitchFamily="2" charset="-122"/>
                          <a:ea typeface="宋体" panose="02010600030101010101" pitchFamily="2" charset="-122"/>
                        </a:rPr>
                        <a:t>脊髓损伤</a:t>
                      </a:r>
                    </a:p>
                  </a:txBody>
                  <a:tcPr/>
                </a:tc>
                <a:extLst>
                  <a:ext uri="{0D108BD9-81ED-4DB2-BD59-A6C34878D82A}">
                    <a16:rowId xmlns:a16="http://schemas.microsoft.com/office/drawing/2014/main" val="10012"/>
                  </a:ext>
                </a:extLst>
              </a:tr>
              <a:tr h="457200">
                <a:tc>
                  <a:txBody>
                    <a:bodyPr/>
                    <a:lstStyle/>
                    <a:p>
                      <a:pPr algn="ctr">
                        <a:buNone/>
                      </a:pPr>
                      <a:r>
                        <a:rPr lang="zh-CN" altLang="en-US" sz="1200">
                          <a:latin typeface="宋体" panose="02010600030101010101" pitchFamily="2" charset="-122"/>
                          <a:ea typeface="宋体" panose="02010600030101010101" pitchFamily="2" charset="-122"/>
                        </a:rPr>
                        <a:t>代谢紊乱</a:t>
                      </a:r>
                    </a:p>
                  </a:txBody>
                  <a:tcPr/>
                </a:tc>
                <a:tc>
                  <a:txBody>
                    <a:bodyPr/>
                    <a:lstStyle/>
                    <a:p>
                      <a:pPr algn="ctr">
                        <a:buNone/>
                      </a:pPr>
                      <a:r>
                        <a:rPr lang="en-US" altLang="zh-CN" sz="1200">
                          <a:latin typeface="宋体" panose="02010600030101010101" pitchFamily="2" charset="-122"/>
                          <a:ea typeface="宋体" panose="02010600030101010101" pitchFamily="2" charset="-122"/>
                          <a:cs typeface="宋体" panose="02010600030101010101" pitchFamily="2" charset="-122"/>
                        </a:rPr>
                        <a:t>1</a:t>
                      </a:r>
                      <a:r>
                        <a:rPr lang="zh-CN" altLang="en-US" sz="1200">
                          <a:latin typeface="宋体" panose="02010600030101010101" pitchFamily="2" charset="-122"/>
                          <a:ea typeface="宋体" panose="02010600030101010101" pitchFamily="2" charset="-122"/>
                          <a:cs typeface="宋体" panose="02010600030101010101" pitchFamily="2" charset="-122"/>
                        </a:rPr>
                        <a:t>型糖尿病</a:t>
                      </a:r>
                    </a:p>
                    <a:p>
                      <a:pPr algn="ctr">
                        <a:buNone/>
                      </a:pPr>
                      <a:r>
                        <a:rPr lang="en-US" altLang="zh-CN" sz="1200">
                          <a:latin typeface="宋体" panose="02010600030101010101" pitchFamily="2" charset="-122"/>
                          <a:ea typeface="宋体" panose="02010600030101010101" pitchFamily="2" charset="-122"/>
                          <a:cs typeface="宋体" panose="02010600030101010101" pitchFamily="2" charset="-122"/>
                        </a:rPr>
                        <a:t>2</a:t>
                      </a:r>
                      <a:r>
                        <a:rPr lang="zh-CN" altLang="en-US" sz="1200">
                          <a:latin typeface="宋体" panose="02010600030101010101" pitchFamily="2" charset="-122"/>
                          <a:ea typeface="宋体" panose="02010600030101010101" pitchFamily="2" charset="-122"/>
                          <a:cs typeface="宋体" panose="02010600030101010101" pitchFamily="2" charset="-122"/>
                        </a:rPr>
                        <a:t>型糖尿病</a:t>
                      </a:r>
                    </a:p>
                  </a:txBody>
                  <a:tcPr/>
                </a:tc>
                <a:extLst>
                  <a:ext uri="{0D108BD9-81ED-4DB2-BD59-A6C34878D82A}">
                    <a16:rowId xmlns:a16="http://schemas.microsoft.com/office/drawing/2014/main" val="10013"/>
                  </a:ext>
                </a:extLst>
              </a:tr>
              <a:tr h="274320">
                <a:tc rowSpan="4">
                  <a:txBody>
                    <a:bodyPr/>
                    <a:lstStyle/>
                    <a:p>
                      <a:pPr algn="ctr">
                        <a:buNone/>
                      </a:pPr>
                      <a:r>
                        <a:rPr lang="zh-CN" altLang="en-US" sz="1200">
                          <a:latin typeface="宋体" panose="02010600030101010101" pitchFamily="2" charset="-122"/>
                          <a:ea typeface="宋体" panose="02010600030101010101" pitchFamily="2" charset="-122"/>
                          <a:sym typeface="Arial" panose="020B0604020202020204" pitchFamily="34" charset="0"/>
                        </a:rPr>
                        <a:t>循环系统疾病</a:t>
                      </a:r>
                    </a:p>
                  </a:txBody>
                  <a:tcPr/>
                </a:tc>
                <a:tc>
                  <a:txBody>
                    <a:bodyPr/>
                    <a:lstStyle/>
                    <a:p>
                      <a:pPr algn="ctr">
                        <a:buNone/>
                      </a:pPr>
                      <a:r>
                        <a:rPr lang="zh-CN" altLang="en-US" sz="1200">
                          <a:latin typeface="宋体" panose="02010600030101010101" pitchFamily="2" charset="-122"/>
                          <a:ea typeface="宋体" panose="02010600030101010101" pitchFamily="2" charset="-122"/>
                        </a:rPr>
                        <a:t>脑疾病</a:t>
                      </a:r>
                    </a:p>
                  </a:txBody>
                  <a:tcPr/>
                </a:tc>
                <a:extLst>
                  <a:ext uri="{0D108BD9-81ED-4DB2-BD59-A6C34878D82A}">
                    <a16:rowId xmlns:a16="http://schemas.microsoft.com/office/drawing/2014/main" val="10014"/>
                  </a:ext>
                </a:extLst>
              </a:tr>
              <a:tr h="274320">
                <a:tc vMerge="1">
                  <a:txBody>
                    <a:bodyPr/>
                    <a:lstStyle/>
                    <a:p>
                      <a:endParaRPr lang="zh-CN"/>
                    </a:p>
                  </a:txBody>
                  <a:tcPr/>
                </a:tc>
                <a:tc>
                  <a:txBody>
                    <a:bodyPr/>
                    <a:lstStyle/>
                    <a:p>
                      <a:pPr algn="ctr">
                        <a:buNone/>
                      </a:pPr>
                      <a:r>
                        <a:rPr lang="zh-CN" altLang="en-US" sz="1200">
                          <a:latin typeface="宋体" panose="02010600030101010101" pitchFamily="2" charset="-122"/>
                          <a:ea typeface="宋体" panose="02010600030101010101" pitchFamily="2" charset="-122"/>
                        </a:rPr>
                        <a:t>心脏衰竭</a:t>
                      </a:r>
                    </a:p>
                  </a:txBody>
                  <a:tcPr/>
                </a:tc>
                <a:extLst>
                  <a:ext uri="{0D108BD9-81ED-4DB2-BD59-A6C34878D82A}">
                    <a16:rowId xmlns:a16="http://schemas.microsoft.com/office/drawing/2014/main" val="10015"/>
                  </a:ext>
                </a:extLst>
              </a:tr>
              <a:tr h="274320">
                <a:tc vMerge="1">
                  <a:txBody>
                    <a:bodyPr/>
                    <a:lstStyle/>
                    <a:p>
                      <a:endParaRPr lang="zh-CN"/>
                    </a:p>
                  </a:txBody>
                  <a:tcPr/>
                </a:tc>
                <a:tc>
                  <a:txBody>
                    <a:bodyPr/>
                    <a:lstStyle/>
                    <a:p>
                      <a:pPr algn="ctr">
                        <a:buNone/>
                      </a:pPr>
                      <a:r>
                        <a:rPr lang="zh-CN" altLang="en-US" sz="1200">
                          <a:latin typeface="宋体" panose="02010600030101010101" pitchFamily="2" charset="-122"/>
                          <a:ea typeface="宋体" panose="02010600030101010101" pitchFamily="2" charset="-122"/>
                        </a:rPr>
                        <a:t>肢体缺血</a:t>
                      </a:r>
                    </a:p>
                  </a:txBody>
                  <a:tcPr/>
                </a:tc>
                <a:extLst>
                  <a:ext uri="{0D108BD9-81ED-4DB2-BD59-A6C34878D82A}">
                    <a16:rowId xmlns:a16="http://schemas.microsoft.com/office/drawing/2014/main" val="10016"/>
                  </a:ext>
                </a:extLst>
              </a:tr>
              <a:tr h="274320">
                <a:tc vMerge="1">
                  <a:txBody>
                    <a:bodyPr/>
                    <a:lstStyle/>
                    <a:p>
                      <a:endParaRPr lang="zh-CN"/>
                    </a:p>
                  </a:txBody>
                  <a:tcPr/>
                </a:tc>
                <a:tc>
                  <a:txBody>
                    <a:bodyPr/>
                    <a:lstStyle/>
                    <a:p>
                      <a:pPr algn="ctr">
                        <a:buNone/>
                      </a:pPr>
                      <a:r>
                        <a:rPr lang="zh-CN" altLang="en-US" sz="1200">
                          <a:latin typeface="宋体" panose="02010600030101010101" pitchFamily="2" charset="-122"/>
                          <a:ea typeface="宋体" panose="02010600030101010101" pitchFamily="2" charset="-122"/>
                        </a:rPr>
                        <a:t>肝病</a:t>
                      </a:r>
                    </a:p>
                  </a:txBody>
                  <a:tcPr/>
                </a:tc>
                <a:extLst>
                  <a:ext uri="{0D108BD9-81ED-4DB2-BD59-A6C34878D82A}">
                    <a16:rowId xmlns:a16="http://schemas.microsoft.com/office/drawing/2014/main" val="10017"/>
                  </a:ext>
                </a:extLst>
              </a:tr>
              <a:tr h="274320">
                <a:tc>
                  <a:txBody>
                    <a:bodyPr/>
                    <a:lstStyle/>
                    <a:p>
                      <a:pPr algn="ctr">
                        <a:buNone/>
                      </a:pPr>
                      <a:r>
                        <a:rPr lang="zh-CN" altLang="en-US" sz="1200">
                          <a:latin typeface="宋体" panose="02010600030101010101" pitchFamily="2" charset="-122"/>
                          <a:ea typeface="宋体" panose="02010600030101010101" pitchFamily="2" charset="-122"/>
                        </a:rPr>
                        <a:t>肾病</a:t>
                      </a:r>
                    </a:p>
                  </a:txBody>
                  <a:tcPr/>
                </a:tc>
                <a:tc>
                  <a:txBody>
                    <a:bodyPr/>
                    <a:lstStyle/>
                    <a:p>
                      <a:pPr algn="ctr">
                        <a:buNone/>
                      </a:pPr>
                      <a:r>
                        <a:rPr lang="zh-CN" altLang="en-US" sz="1200">
                          <a:latin typeface="宋体" panose="02010600030101010101" pitchFamily="2" charset="-122"/>
                          <a:ea typeface="宋体" panose="02010600030101010101" pitchFamily="2" charset="-122"/>
                        </a:rPr>
                        <a:t>急性肾损伤</a:t>
                      </a:r>
                    </a:p>
                  </a:txBody>
                  <a:tcPr/>
                </a:tc>
                <a:extLst>
                  <a:ext uri="{0D108BD9-81ED-4DB2-BD59-A6C34878D82A}">
                    <a16:rowId xmlns:a16="http://schemas.microsoft.com/office/drawing/2014/main" val="10018"/>
                  </a:ext>
                </a:extLst>
              </a:tr>
              <a:tr h="274320">
                <a:tc>
                  <a:txBody>
                    <a:bodyPr/>
                    <a:lstStyle/>
                    <a:p>
                      <a:pPr algn="ctr">
                        <a:buNone/>
                      </a:pPr>
                      <a:r>
                        <a:rPr lang="zh-CN" altLang="en-US" sz="1200">
                          <a:latin typeface="宋体" panose="02010600030101010101" pitchFamily="2" charset="-122"/>
                          <a:ea typeface="宋体" panose="02010600030101010101" pitchFamily="2" charset="-122"/>
                        </a:rPr>
                        <a:t>痛</a:t>
                      </a:r>
                    </a:p>
                  </a:txBody>
                  <a:tcPr/>
                </a:tc>
                <a:tc>
                  <a:txBody>
                    <a:bodyPr/>
                    <a:lstStyle/>
                    <a:p>
                      <a:pPr algn="ctr">
                        <a:buNone/>
                      </a:pPr>
                      <a:r>
                        <a:rPr lang="zh-CN" altLang="en-US" sz="1200">
                          <a:latin typeface="宋体" panose="02010600030101010101" pitchFamily="2" charset="-122"/>
                          <a:ea typeface="宋体" panose="02010600030101010101" pitchFamily="2" charset="-122"/>
                        </a:rPr>
                        <a:t>慢性炎症性疼痛</a:t>
                      </a:r>
                    </a:p>
                  </a:txBody>
                  <a:tcPr/>
                </a:tc>
                <a:extLst>
                  <a:ext uri="{0D108BD9-81ED-4DB2-BD59-A6C34878D82A}">
                    <a16:rowId xmlns:a16="http://schemas.microsoft.com/office/drawing/2014/main" val="10019"/>
                  </a:ext>
                </a:extLst>
              </a:tr>
              <a:tr h="274320">
                <a:tc>
                  <a:txBody>
                    <a:bodyPr/>
                    <a:lstStyle/>
                    <a:p>
                      <a:pPr algn="ctr">
                        <a:buNone/>
                      </a:pPr>
                      <a:endParaRPr lang="zh-CN" altLang="en-US" sz="1200">
                        <a:latin typeface="宋体" panose="02010600030101010101" pitchFamily="2" charset="-122"/>
                        <a:ea typeface="宋体" panose="02010600030101010101" pitchFamily="2" charset="-122"/>
                      </a:endParaRPr>
                    </a:p>
                  </a:txBody>
                  <a:tcPr/>
                </a:tc>
                <a:tc>
                  <a:txBody>
                    <a:bodyPr/>
                    <a:lstStyle/>
                    <a:p>
                      <a:pPr algn="ctr">
                        <a:buNone/>
                      </a:pPr>
                      <a:r>
                        <a:rPr lang="zh-CN" altLang="en-US" sz="1200">
                          <a:latin typeface="宋体" panose="02010600030101010101" pitchFamily="2" charset="-122"/>
                          <a:ea typeface="宋体" panose="02010600030101010101" pitchFamily="2" charset="-122"/>
                        </a:rPr>
                        <a:t>神经性疼痛</a:t>
                      </a:r>
                    </a:p>
                  </a:txBody>
                  <a:tcPr/>
                </a:tc>
                <a:extLst>
                  <a:ext uri="{0D108BD9-81ED-4DB2-BD59-A6C34878D82A}">
                    <a16:rowId xmlns:a16="http://schemas.microsoft.com/office/drawing/2014/main" val="10020"/>
                  </a:ext>
                </a:extLst>
              </a:tr>
              <a:tr h="274320">
                <a:tc>
                  <a:txBody>
                    <a:bodyPr/>
                    <a:lstStyle/>
                    <a:p>
                      <a:pPr algn="ctr">
                        <a:buNone/>
                      </a:pPr>
                      <a:r>
                        <a:rPr lang="zh-CN" altLang="en-US" sz="1200">
                          <a:latin typeface="宋体" panose="02010600030101010101" pitchFamily="2" charset="-122"/>
                          <a:ea typeface="宋体" panose="02010600030101010101" pitchFamily="2" charset="-122"/>
                        </a:rPr>
                        <a:t>不孕不育</a:t>
                      </a:r>
                    </a:p>
                  </a:txBody>
                  <a:tcPr/>
                </a:tc>
                <a:tc>
                  <a:txBody>
                    <a:bodyPr/>
                    <a:lstStyle/>
                    <a:p>
                      <a:pPr algn="ctr">
                        <a:buNone/>
                      </a:pPr>
                      <a:endParaRPr lang="zh-CN" altLang="en-US" sz="120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21"/>
                  </a:ext>
                </a:extLst>
              </a:tr>
            </a:tbl>
          </a:graphicData>
        </a:graphic>
      </p:graphicFrame>
      <p:sp>
        <p:nvSpPr>
          <p:cNvPr id="3" name="文本框 2"/>
          <p:cNvSpPr txBox="1"/>
          <p:nvPr/>
        </p:nvSpPr>
        <p:spPr>
          <a:xfrm>
            <a:off x="542290" y="281940"/>
            <a:ext cx="6523990" cy="768350"/>
          </a:xfrm>
          <a:prstGeom prst="rect">
            <a:avLst/>
          </a:prstGeom>
          <a:noFill/>
        </p:spPr>
        <p:txBody>
          <a:bodyPr wrap="square" rtlCol="0">
            <a:spAutoFit/>
          </a:bodyPr>
          <a:lstStyle/>
          <a:p>
            <a:r>
              <a:rPr lang="zh-CN" altLang="en-US" sz="2400">
                <a:sym typeface="+mn-ea"/>
              </a:rPr>
              <a:t>最有效的干细胞</a:t>
            </a:r>
            <a:endParaRPr lang="zh-CN" altLang="en-US" sz="2400"/>
          </a:p>
          <a:p>
            <a:r>
              <a:rPr lang="zh-CN" altLang="en-US" sz="2000">
                <a:solidFill>
                  <a:srgbClr val="FF0000"/>
                </a:solidFill>
              </a:rPr>
              <a:t>间充质干细胞的适应症</a:t>
            </a:r>
          </a:p>
        </p:txBody>
      </p:sp>
      <p:sp>
        <p:nvSpPr>
          <p:cNvPr id="5" name="文本框 4"/>
          <p:cNvSpPr txBox="1"/>
          <p:nvPr/>
        </p:nvSpPr>
        <p:spPr>
          <a:xfrm>
            <a:off x="8769350" y="6449060"/>
            <a:ext cx="1131570" cy="275590"/>
          </a:xfrm>
          <a:prstGeom prst="rect">
            <a:avLst/>
          </a:prstGeom>
          <a:noFill/>
        </p:spPr>
        <p:txBody>
          <a:bodyPr wrap="square" rtlCol="0">
            <a:spAutoFit/>
          </a:bodyPr>
          <a:lstStyle/>
          <a:p>
            <a:r>
              <a:rPr lang="zh-CN" altLang="en-US" sz="1200">
                <a:sym typeface="+mn-ea"/>
              </a:rPr>
              <a:t>有效性的疾病</a:t>
            </a:r>
          </a:p>
        </p:txBody>
      </p:sp>
      <p:sp>
        <p:nvSpPr>
          <p:cNvPr id="6" name="文本框 5"/>
          <p:cNvSpPr txBox="1"/>
          <p:nvPr/>
        </p:nvSpPr>
        <p:spPr>
          <a:xfrm>
            <a:off x="987425" y="1536700"/>
            <a:ext cx="5093970" cy="3784600"/>
          </a:xfrm>
          <a:prstGeom prst="rect">
            <a:avLst/>
          </a:prstGeom>
          <a:noFill/>
        </p:spPr>
        <p:txBody>
          <a:bodyPr wrap="square" rtlCol="0">
            <a:spAutoFit/>
          </a:bodyPr>
          <a:lstStyle/>
          <a:p>
            <a:endParaRPr lang="en-US" altLang="zh-CN" sz="1600"/>
          </a:p>
          <a:p>
            <a:r>
              <a:rPr lang="en-US" altLang="zh-CN" sz="1600">
                <a:latin typeface="宋体" panose="02010600030101010101" pitchFamily="2" charset="-122"/>
                <a:ea typeface="宋体" panose="02010600030101010101" pitchFamily="2" charset="-122"/>
                <a:cs typeface="宋体" panose="02010600030101010101" pitchFamily="2" charset="-122"/>
              </a:rPr>
              <a:t>    </a:t>
            </a:r>
            <a:r>
              <a:rPr lang="zh-CN" altLang="en-US" sz="1600"/>
              <a:t>干细胞不仅能够分化、新生各种具有特定功能的机体细胞、组织和器官，替代和修复死亡、受损伤的细胞、组织、器官等，同时干细胞可以持续分泌各种人体所必需的生长因子、免疫调节因子等，直接刺激、激活人体的自我细胞、组织、器官修复和再生功能，从而达到修复损伤、治疗疾病、延缓衰老的目的。及早补充干细胞重新激活干细胞活力，改善细胞及器官的代谢功能，恢复体内细胞应有的活力，是抗衰老的根本途径。</a:t>
            </a:r>
          </a:p>
          <a:p>
            <a:endParaRPr lang="zh-CN" altLang="en-US" sz="1600"/>
          </a:p>
          <a:p>
            <a:r>
              <a:rPr lang="zh-CN" altLang="en-US" sz="1600"/>
              <a:t>    由于干细胞所具备的可塑性转化能力、对于病变细胞的抑制能力、修复损伤时的归巢能力、对受创部位的营养补给能力，可以证明干细胞在预防及治疗疾病甚至中晚期癌症上有巨大的作用，同时在修复和抗衰老方面也是主力军。</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rcRect l="656" r="12615" b="11710"/>
          <a:stretch>
            <a:fillRect/>
          </a:stretch>
        </p:blipFill>
        <p:spPr>
          <a:xfrm>
            <a:off x="1415415" y="1231900"/>
            <a:ext cx="9360535" cy="5483860"/>
          </a:xfrm>
          <a:prstGeom prst="rect">
            <a:avLst/>
          </a:prstGeom>
        </p:spPr>
      </p:pic>
      <p:sp>
        <p:nvSpPr>
          <p:cNvPr id="6" name="文本框 5"/>
          <p:cNvSpPr txBox="1"/>
          <p:nvPr/>
        </p:nvSpPr>
        <p:spPr>
          <a:xfrm>
            <a:off x="542290" y="281940"/>
            <a:ext cx="6523990" cy="768350"/>
          </a:xfrm>
          <a:prstGeom prst="rect">
            <a:avLst/>
          </a:prstGeom>
          <a:noFill/>
        </p:spPr>
        <p:txBody>
          <a:bodyPr wrap="square" rtlCol="0">
            <a:spAutoFit/>
          </a:bodyPr>
          <a:lstStyle/>
          <a:p>
            <a:r>
              <a:rPr lang="zh-CN" altLang="en-US" sz="2400"/>
              <a:t>最安全的干细胞</a:t>
            </a:r>
          </a:p>
          <a:p>
            <a:r>
              <a:rPr lang="zh-CN" altLang="en-US" sz="2000">
                <a:solidFill>
                  <a:srgbClr val="FF0000"/>
                </a:solidFill>
              </a:rPr>
              <a:t>本中心培养基等的生物安全性</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rcRect t="-864" b="-1022"/>
          <a:stretch>
            <a:fillRect/>
          </a:stretch>
        </p:blipFill>
        <p:spPr>
          <a:xfrm>
            <a:off x="980440" y="1785620"/>
            <a:ext cx="5085080" cy="3637915"/>
          </a:xfrm>
          <a:prstGeom prst="rect">
            <a:avLst/>
          </a:prstGeom>
        </p:spPr>
      </p:pic>
      <p:sp>
        <p:nvSpPr>
          <p:cNvPr id="3" name="文本框 2"/>
          <p:cNvSpPr txBox="1"/>
          <p:nvPr/>
        </p:nvSpPr>
        <p:spPr>
          <a:xfrm>
            <a:off x="542290" y="281940"/>
            <a:ext cx="6523990" cy="768350"/>
          </a:xfrm>
          <a:prstGeom prst="rect">
            <a:avLst/>
          </a:prstGeom>
          <a:noFill/>
        </p:spPr>
        <p:txBody>
          <a:bodyPr wrap="square" rtlCol="0">
            <a:spAutoFit/>
          </a:bodyPr>
          <a:lstStyle/>
          <a:p>
            <a:r>
              <a:rPr lang="zh-CN" altLang="en-US" sz="2400">
                <a:sym typeface="+mn-ea"/>
              </a:rPr>
              <a:t>最安全的干细胞</a:t>
            </a:r>
            <a:endParaRPr lang="zh-CN" altLang="en-US" sz="2400"/>
          </a:p>
          <a:p>
            <a:r>
              <a:rPr lang="zh-CN" altLang="en-US" sz="2000">
                <a:solidFill>
                  <a:srgbClr val="FF0000"/>
                </a:solidFill>
              </a:rPr>
              <a:t>培养基的安全性</a:t>
            </a:r>
          </a:p>
        </p:txBody>
      </p:sp>
      <p:pic>
        <p:nvPicPr>
          <p:cNvPr id="4" name="图片 3"/>
          <p:cNvPicPr>
            <a:picLocks noChangeAspect="1"/>
          </p:cNvPicPr>
          <p:nvPr/>
        </p:nvPicPr>
        <p:blipFill>
          <a:blip r:embed="rId3"/>
          <a:srcRect l="10356" t="12991" r="13335" b="6583"/>
          <a:stretch>
            <a:fillRect/>
          </a:stretch>
        </p:blipFill>
        <p:spPr>
          <a:xfrm>
            <a:off x="6065520" y="1664970"/>
            <a:ext cx="5395595" cy="423291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2290" y="269875"/>
            <a:ext cx="6523990" cy="768350"/>
          </a:xfrm>
          <a:prstGeom prst="rect">
            <a:avLst/>
          </a:prstGeom>
          <a:noFill/>
        </p:spPr>
        <p:txBody>
          <a:bodyPr wrap="square" rtlCol="0">
            <a:spAutoFit/>
          </a:bodyPr>
          <a:lstStyle/>
          <a:p>
            <a:r>
              <a:rPr lang="zh-CN" altLang="en-US" sz="2400">
                <a:sym typeface="+mn-ea"/>
              </a:rPr>
              <a:t>最安全的干细胞</a:t>
            </a:r>
            <a:endParaRPr lang="zh-CN" altLang="en-US" sz="2400"/>
          </a:p>
          <a:p>
            <a:r>
              <a:rPr lang="zh-CN" altLang="en-US" sz="2000">
                <a:solidFill>
                  <a:srgbClr val="FF0000"/>
                </a:solidFill>
                <a:sym typeface="+mn-ea"/>
              </a:rPr>
              <a:t>生长因子和细胞因子产生的比较</a:t>
            </a:r>
            <a:endParaRPr lang="zh-CN" altLang="en-US" sz="2000">
              <a:solidFill>
                <a:srgbClr val="FF0000"/>
              </a:solidFill>
            </a:endParaRPr>
          </a:p>
        </p:txBody>
      </p:sp>
      <p:pic>
        <p:nvPicPr>
          <p:cNvPr id="4" name="图片 3"/>
          <p:cNvPicPr>
            <a:picLocks noChangeAspect="1"/>
          </p:cNvPicPr>
          <p:nvPr/>
        </p:nvPicPr>
        <p:blipFill>
          <a:blip r:embed="rId2"/>
          <a:srcRect t="13768" b="3902"/>
          <a:stretch>
            <a:fillRect/>
          </a:stretch>
        </p:blipFill>
        <p:spPr>
          <a:xfrm>
            <a:off x="1524000" y="1203960"/>
            <a:ext cx="9144000" cy="565404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rcRect l="2472" t="13481" b="3125"/>
          <a:stretch>
            <a:fillRect/>
          </a:stretch>
        </p:blipFill>
        <p:spPr>
          <a:xfrm>
            <a:off x="2190750" y="1085850"/>
            <a:ext cx="7810500" cy="5015865"/>
          </a:xfrm>
          <a:prstGeom prst="rect">
            <a:avLst/>
          </a:prstGeom>
        </p:spPr>
      </p:pic>
      <p:sp>
        <p:nvSpPr>
          <p:cNvPr id="6" name="文本框 5"/>
          <p:cNvSpPr txBox="1"/>
          <p:nvPr/>
        </p:nvSpPr>
        <p:spPr>
          <a:xfrm>
            <a:off x="542290" y="269875"/>
            <a:ext cx="6523990" cy="768350"/>
          </a:xfrm>
          <a:prstGeom prst="rect">
            <a:avLst/>
          </a:prstGeom>
          <a:noFill/>
        </p:spPr>
        <p:txBody>
          <a:bodyPr wrap="square" rtlCol="0">
            <a:spAutoFit/>
          </a:bodyPr>
          <a:lstStyle/>
          <a:p>
            <a:r>
              <a:rPr lang="zh-CN" altLang="en-US" sz="2400">
                <a:sym typeface="+mn-ea"/>
              </a:rPr>
              <a:t>最安全的干细胞</a:t>
            </a:r>
            <a:endParaRPr lang="zh-CN" altLang="en-US" sz="2400"/>
          </a:p>
          <a:p>
            <a:r>
              <a:rPr lang="zh-CN" altLang="en-US" sz="2000">
                <a:solidFill>
                  <a:srgbClr val="FF0000"/>
                </a:solidFill>
                <a:sym typeface="+mn-ea"/>
              </a:rPr>
              <a:t>干细胞的表征</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rcRect l="5463" r="1556" b="5120"/>
          <a:stretch>
            <a:fillRect/>
          </a:stretch>
        </p:blipFill>
        <p:spPr>
          <a:xfrm>
            <a:off x="2396490" y="1580515"/>
            <a:ext cx="7398385" cy="4998085"/>
          </a:xfrm>
          <a:prstGeom prst="rect">
            <a:avLst/>
          </a:prstGeom>
        </p:spPr>
      </p:pic>
      <p:sp>
        <p:nvSpPr>
          <p:cNvPr id="3" name="文本框 2"/>
          <p:cNvSpPr txBox="1"/>
          <p:nvPr/>
        </p:nvSpPr>
        <p:spPr>
          <a:xfrm>
            <a:off x="542290" y="281940"/>
            <a:ext cx="7412990" cy="768350"/>
          </a:xfrm>
          <a:prstGeom prst="rect">
            <a:avLst/>
          </a:prstGeom>
          <a:noFill/>
        </p:spPr>
        <p:txBody>
          <a:bodyPr wrap="square" rtlCol="0">
            <a:spAutoFit/>
          </a:bodyPr>
          <a:lstStyle/>
          <a:p>
            <a:r>
              <a:rPr lang="zh-CN" altLang="en-US" sz="2400">
                <a:sym typeface="+mn-ea"/>
              </a:rPr>
              <a:t>最安全的干细胞</a:t>
            </a:r>
            <a:endParaRPr lang="zh-CN" altLang="en-US" sz="2400"/>
          </a:p>
          <a:p>
            <a:r>
              <a:rPr lang="zh-CN" sz="2000">
                <a:solidFill>
                  <a:srgbClr val="FF0000"/>
                </a:solidFill>
                <a:sym typeface="+mn-ea"/>
              </a:rPr>
              <a:t>本</a:t>
            </a:r>
            <a:r>
              <a:rPr lang="zh-CN" altLang="en-US" sz="2000">
                <a:solidFill>
                  <a:srgbClr val="FF0000"/>
                </a:solidFill>
                <a:sym typeface="+mn-ea"/>
              </a:rPr>
              <a:t>中心关于脂肪源性间充质干细胞的致瘤研究</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105150" y="3060065"/>
            <a:ext cx="9091930" cy="737870"/>
            <a:chOff x="2912" y="5033"/>
            <a:chExt cx="14318" cy="1162"/>
          </a:xfrm>
        </p:grpSpPr>
        <p:sp>
          <p:nvSpPr>
            <p:cNvPr id="2" name="object 2"/>
            <p:cNvSpPr txBox="1"/>
            <p:nvPr/>
          </p:nvSpPr>
          <p:spPr>
            <a:xfrm>
              <a:off x="2912" y="5033"/>
              <a:ext cx="13155" cy="1163"/>
            </a:xfrm>
            <a:prstGeom prst="rect">
              <a:avLst/>
            </a:prstGeom>
            <a:solidFill>
              <a:srgbClr val="7E7E7E"/>
            </a:solidFill>
          </p:spPr>
          <p:txBody>
            <a:bodyPr vert="horz" wrap="square" lIns="0" tIns="88319" rIns="0" bIns="0" rtlCol="0">
              <a:noAutofit/>
            </a:bodyPr>
            <a:lstStyle/>
            <a:p>
              <a:pPr marR="84455" algn="r">
                <a:lnSpc>
                  <a:spcPct val="100000"/>
                </a:lnSpc>
                <a:spcBef>
                  <a:spcPts val="1085"/>
                </a:spcBef>
              </a:pPr>
              <a:r>
                <a:rPr lang="en-US" altLang="zh-CN" sz="3200">
                  <a:solidFill>
                    <a:schemeClr val="bg1"/>
                  </a:solidFill>
                  <a:sym typeface="+mn-ea"/>
                </a:rPr>
                <a:t>SFC</a:t>
              </a:r>
              <a:r>
                <a:rPr lang="zh-CN" altLang="en-US" sz="3200">
                  <a:solidFill>
                    <a:schemeClr val="bg1"/>
                  </a:solidFill>
                  <a:sym typeface="+mn-ea"/>
                </a:rPr>
                <a:t>干细胞的临床应用</a:t>
              </a:r>
              <a:endParaRPr lang="zh-CN" altLang="en-US" sz="3200">
                <a:solidFill>
                  <a:schemeClr val="bg1"/>
                </a:solidFill>
              </a:endParaRPr>
            </a:p>
            <a:p>
              <a:pPr marR="84455" algn="r">
                <a:lnSpc>
                  <a:spcPct val="100000"/>
                </a:lnSpc>
                <a:spcBef>
                  <a:spcPts val="1085"/>
                </a:spcBef>
              </a:pPr>
              <a:endParaRPr lang="zh-CN" altLang="en-US" sz="1535">
                <a:solidFill>
                  <a:schemeClr val="bg1"/>
                </a:solidFill>
              </a:endParaRPr>
            </a:p>
            <a:p>
              <a:pPr marR="84455" algn="r">
                <a:lnSpc>
                  <a:spcPct val="100000"/>
                </a:lnSpc>
                <a:spcBef>
                  <a:spcPts val="1085"/>
                </a:spcBef>
              </a:pPr>
              <a:endParaRPr lang="zh-CN" altLang="en-US" sz="1535"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3" name="object 3"/>
            <p:cNvSpPr/>
            <p:nvPr/>
          </p:nvSpPr>
          <p:spPr>
            <a:xfrm>
              <a:off x="16140" y="5033"/>
              <a:ext cx="1091" cy="1163"/>
            </a:xfrm>
            <a:custGeom>
              <a:avLst/>
              <a:gdLst/>
              <a:ahLst/>
              <a:cxnLst/>
              <a:rect l="l" t="t" r="r" b="b"/>
              <a:pathLst>
                <a:path w="1080769" h="1152525">
                  <a:moveTo>
                    <a:pt x="0" y="1152143"/>
                  </a:moveTo>
                  <a:lnTo>
                    <a:pt x="1080515" y="1152143"/>
                  </a:lnTo>
                  <a:lnTo>
                    <a:pt x="1080515" y="0"/>
                  </a:lnTo>
                  <a:lnTo>
                    <a:pt x="0" y="0"/>
                  </a:lnTo>
                  <a:lnTo>
                    <a:pt x="0" y="1152143"/>
                  </a:lnTo>
                  <a:close/>
                </a:path>
              </a:pathLst>
            </a:custGeom>
            <a:solidFill>
              <a:srgbClr val="000000"/>
            </a:solidFill>
          </p:spPr>
          <p:txBody>
            <a:bodyPr wrap="square" lIns="0" tIns="0" rIns="0" bIns="0" rtlCol="0"/>
            <a:lstStyle/>
            <a:p>
              <a:endParaRPr sz="1155"/>
            </a:p>
          </p:txBody>
        </p:sp>
        <p:sp>
          <p:nvSpPr>
            <p:cNvPr id="4" name="object 4"/>
            <p:cNvSpPr txBox="1"/>
            <p:nvPr/>
          </p:nvSpPr>
          <p:spPr>
            <a:xfrm>
              <a:off x="16459" y="5190"/>
              <a:ext cx="453" cy="850"/>
            </a:xfrm>
            <a:prstGeom prst="rect">
              <a:avLst/>
            </a:prstGeom>
          </p:spPr>
          <p:txBody>
            <a:bodyPr vert="horz" wrap="square" lIns="0" tIns="8140" rIns="0" bIns="0" rtlCol="0">
              <a:spAutoFit/>
            </a:bodyPr>
            <a:lstStyle/>
            <a:p>
              <a:pPr marL="12700">
                <a:lnSpc>
                  <a:spcPct val="100000"/>
                </a:lnSpc>
                <a:spcBef>
                  <a:spcPts val="100"/>
                </a:spcBef>
              </a:pPr>
              <a:r>
                <a:rPr lang="en-US" sz="3460" b="1" dirty="0">
                  <a:solidFill>
                    <a:srgbClr val="F68425"/>
                  </a:solidFill>
                  <a:latin typeface="微软雅黑" panose="020B0503020204020204" charset="-122"/>
                  <a:cs typeface="微软雅黑" panose="020B0503020204020204" charset="-122"/>
                </a:rPr>
                <a:t>3</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7812" b="7812"/>
          <a:stretch>
            <a:fillRect/>
          </a:stretch>
        </p:blipFill>
        <p:spPr>
          <a:xfrm>
            <a:off x="0" y="0"/>
            <a:ext cx="12192000" cy="6858000"/>
          </a:xfrm>
          <a:prstGeom prst="rect">
            <a:avLst/>
          </a:prstGeom>
        </p:spPr>
      </p:pic>
      <p:sp>
        <p:nvSpPr>
          <p:cNvPr id="7" name="矩形 6"/>
          <p:cNvSpPr/>
          <p:nvPr/>
        </p:nvSpPr>
        <p:spPr>
          <a:xfrm>
            <a:off x="0" y="0"/>
            <a:ext cx="12192000" cy="6858000"/>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150620" y="1097915"/>
            <a:ext cx="9890760" cy="4661535"/>
          </a:xfrm>
          <a:prstGeom prst="rect">
            <a:avLst/>
          </a:prstGeom>
          <a:noFill/>
        </p:spPr>
        <p:txBody>
          <a:bodyPr wrap="square" rtlCol="0">
            <a:spAutoFit/>
          </a:bodyPr>
          <a:lstStyle/>
          <a:p>
            <a:pPr>
              <a:lnSpc>
                <a:spcPct val="150000"/>
              </a:lnSpc>
            </a:pPr>
            <a:r>
              <a:rPr lang="en-US" altLang="zh-CN" b="1"/>
              <a:t>       </a:t>
            </a:r>
            <a:r>
              <a:rPr lang="zh-CN" altLang="en-US" b="1"/>
              <a:t>追求长生不老是人类的永恒话题。经过</a:t>
            </a:r>
            <a:r>
              <a:rPr lang="en-US" altLang="zh-CN" b="1"/>
              <a:t>67</a:t>
            </a:r>
            <a:r>
              <a:rPr lang="zh-CN" altLang="en-US" b="1"/>
              <a:t>名诺贝尔奖获得者、数万名顶尖科学家的持续突破，世界在细胞层面形成了端粒、干细胞、免疫细胞三架马车的长寿抗衰颠覆性成果。元齐百岁俱乐部创始人在通过10余年服务日本、东南亚企业界、政界领袖的长寿抗衰实践过程中，在日本筛选并建立起了超级NMN、间充质干细胞抗衰老、免疫细胞防癌抗癌的产品和技术团队；通过联合日本顶尖医疗机构和团队、购买圣地度假集团会员资格，形成了元齐百岁俱乐部会员长寿抗衰的闭环服务体系。 </a:t>
            </a:r>
          </a:p>
          <a:p>
            <a:pPr>
              <a:lnSpc>
                <a:spcPct val="150000"/>
              </a:lnSpc>
            </a:pPr>
            <a:endParaRPr lang="zh-CN" altLang="en-US" b="1"/>
          </a:p>
          <a:p>
            <a:pPr>
              <a:lnSpc>
                <a:spcPct val="150000"/>
              </a:lnSpc>
            </a:pPr>
            <a:endParaRPr lang="zh-CN" altLang="en-US" b="1"/>
          </a:p>
          <a:p>
            <a:pPr>
              <a:lnSpc>
                <a:spcPct val="150000"/>
              </a:lnSpc>
            </a:pPr>
            <a:r>
              <a:rPr lang="zh-CN" altLang="en-US" b="1">
                <a:sym typeface="+mn-ea"/>
              </a:rPr>
              <a:t>       </a:t>
            </a:r>
            <a:r>
              <a:rPr lang="zh-CN" b="1">
                <a:sym typeface="+mn-ea"/>
              </a:rPr>
              <a:t>元齐百岁俱乐部株式会社通过旗下</a:t>
            </a:r>
            <a:r>
              <a:rPr lang="en-US" altLang="zh-CN" b="1">
                <a:sym typeface="+mn-ea"/>
              </a:rPr>
              <a:t>Sunfield Clinic</a:t>
            </a:r>
            <a:r>
              <a:rPr lang="zh-CN" altLang="en-US" b="1">
                <a:sym typeface="+mn-ea"/>
              </a:rPr>
              <a:t>（</a:t>
            </a:r>
            <a:r>
              <a:rPr lang="en-US" altLang="zh-CN" b="1">
                <a:sym typeface="+mn-ea"/>
              </a:rPr>
              <a:t>SFC</a:t>
            </a:r>
            <a:r>
              <a:rPr lang="zh-CN" altLang="en-US" b="1">
                <a:sym typeface="+mn-ea"/>
              </a:rPr>
              <a:t>）干细胞中心，莲见诊所中国东南亚中心，超级</a:t>
            </a:r>
            <a:r>
              <a:rPr lang="en-US" altLang="zh-CN" b="1">
                <a:sym typeface="+mn-ea"/>
              </a:rPr>
              <a:t>NMN</a:t>
            </a:r>
            <a:r>
              <a:rPr lang="zh-CN" altLang="en-US" b="1">
                <a:sym typeface="+mn-ea"/>
              </a:rPr>
              <a:t>研发制造中心，以及圣地度假集团、山中湖体检俱乐部，为会员提供抗衰老、会员制体检、名医预约、防癌抗癌、豪华养老、线下交流等综合服务。</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p:cNvSpPr txBox="1"/>
          <p:nvPr/>
        </p:nvSpPr>
        <p:spPr>
          <a:xfrm>
            <a:off x="4108780" y="2676914"/>
            <a:ext cx="1525828" cy="267004"/>
          </a:xfrm>
          <a:prstGeom prst="rect">
            <a:avLst/>
          </a:prstGeom>
        </p:spPr>
        <p:txBody>
          <a:bodyPr vert="horz" wrap="square" lIns="0" tIns="0" rIns="0" bIns="0" rtlCol="0">
            <a:spAutoFit/>
          </a:bodyPr>
          <a:lstStyle/>
          <a:p>
            <a:pPr marL="0" marR="0">
              <a:lnSpc>
                <a:spcPts val="1800"/>
              </a:lnSpc>
              <a:spcBef>
                <a:spcPts val="0"/>
              </a:spcBef>
              <a:spcAft>
                <a:spcPts val="0"/>
              </a:spcAft>
            </a:pPr>
            <a:r>
              <a:rPr sz="1800" dirty="0">
                <a:solidFill>
                  <a:srgbClr val="FF0000"/>
                </a:solidFill>
                <a:latin typeface="宋体" panose="02010600030101010101" pitchFamily="2" charset="-122"/>
                <a:cs typeface="宋体" panose="02010600030101010101" pitchFamily="2" charset="-122"/>
              </a:rPr>
              <a:t>间充质干细胞</a:t>
            </a:r>
          </a:p>
        </p:txBody>
      </p:sp>
      <p:grpSp>
        <p:nvGrpSpPr>
          <p:cNvPr id="4" name="组合 3"/>
          <p:cNvGrpSpPr/>
          <p:nvPr/>
        </p:nvGrpSpPr>
        <p:grpSpPr>
          <a:xfrm>
            <a:off x="1661795" y="1403350"/>
            <a:ext cx="8530590" cy="5224780"/>
            <a:chOff x="4800" y="1266"/>
            <a:chExt cx="14481" cy="9534"/>
          </a:xfrm>
        </p:grpSpPr>
        <p:pic>
          <p:nvPicPr>
            <p:cNvPr id="5" name="图片 4"/>
            <p:cNvPicPr>
              <a:picLocks noChangeAspect="1"/>
            </p:cNvPicPr>
            <p:nvPr/>
          </p:nvPicPr>
          <p:blipFill>
            <a:blip r:embed="rId2"/>
            <a:srcRect t="11845"/>
            <a:stretch>
              <a:fillRect/>
            </a:stretch>
          </p:blipFill>
          <p:spPr>
            <a:xfrm>
              <a:off x="4800" y="1266"/>
              <a:ext cx="14400" cy="9534"/>
            </a:xfrm>
            <a:prstGeom prst="rect">
              <a:avLst/>
            </a:prstGeom>
          </p:spPr>
        </p:pic>
        <p:sp>
          <p:nvSpPr>
            <p:cNvPr id="7" name="矩形 6"/>
            <p:cNvSpPr/>
            <p:nvPr/>
          </p:nvSpPr>
          <p:spPr>
            <a:xfrm flipH="1" flipV="1">
              <a:off x="7254" y="10172"/>
              <a:ext cx="120" cy="120"/>
            </a:xfrm>
            <a:prstGeom prst="rect">
              <a:avLst/>
            </a:prstGeom>
            <a:solidFill>
              <a:srgbClr val="4471C6"/>
            </a:solidFill>
            <a:ln>
              <a:solidFill>
                <a:srgbClr val="4471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7426" y="10036"/>
              <a:ext cx="2169" cy="447"/>
            </a:xfrm>
            <a:prstGeom prst="rect">
              <a:avLst/>
            </a:prstGeom>
            <a:noFill/>
          </p:spPr>
          <p:txBody>
            <a:bodyPr wrap="square" rtlCol="0">
              <a:spAutoFit/>
            </a:bodyPr>
            <a:lstStyle/>
            <a:p>
              <a:r>
                <a:rPr lang="zh-CN" altLang="en-US" sz="1000">
                  <a:latin typeface="+mn-ea"/>
                </a:rPr>
                <a:t>间充质干细胞</a:t>
              </a:r>
            </a:p>
          </p:txBody>
        </p:sp>
        <p:sp>
          <p:nvSpPr>
            <p:cNvPr id="9" name="object 5"/>
            <p:cNvSpPr txBox="1"/>
            <p:nvPr/>
          </p:nvSpPr>
          <p:spPr>
            <a:xfrm>
              <a:off x="11735" y="10098"/>
              <a:ext cx="7546" cy="622"/>
            </a:xfrm>
            <a:prstGeom prst="rect">
              <a:avLst/>
            </a:prstGeom>
          </p:spPr>
          <p:txBody>
            <a:bodyPr vert="horz" wrap="square" lIns="0" tIns="0" rIns="0" bIns="0" rtlCol="0">
              <a:spAutoFit/>
            </a:bodyPr>
            <a:lstStyle/>
            <a:p>
              <a:pPr marL="0" marR="0">
                <a:lnSpc>
                  <a:spcPts val="1330"/>
                </a:lnSpc>
                <a:spcBef>
                  <a:spcPts val="0"/>
                </a:spcBef>
                <a:spcAft>
                  <a:spcPts val="0"/>
                </a:spcAft>
              </a:pPr>
              <a:r>
                <a:rPr sz="1000" dirty="0">
                  <a:solidFill>
                    <a:srgbClr val="000000"/>
                  </a:solidFill>
                  <a:latin typeface="宋体" panose="02010600030101010101" pitchFamily="2" charset="-122"/>
                  <a:cs typeface="宋体" panose="02010600030101010101" pitchFamily="2" charset="-122"/>
                </a:rPr>
                <a:t>资料来源：</a:t>
              </a:r>
              <a:r>
                <a:rPr sz="1000" dirty="0">
                  <a:solidFill>
                    <a:srgbClr val="000000"/>
                  </a:solidFill>
                  <a:latin typeface="Times New Roman" panose="02020603050405020304"/>
                  <a:cs typeface="Times New Roman" panose="02020603050405020304"/>
                </a:rPr>
                <a:t>Caplan</a:t>
              </a:r>
              <a:r>
                <a:rPr sz="1000" dirty="0">
                  <a:solidFill>
                    <a:srgbClr val="000000"/>
                  </a:solidFill>
                  <a:latin typeface="HGUIBL+MS Mincho" panose="02020609040205080304"/>
                  <a:cs typeface="HGUIBL+MS Mincho" panose="02020609040205080304"/>
                </a:rPr>
                <a:t>，</a:t>
              </a:r>
              <a:r>
                <a:rPr sz="1000" spc="-15" dirty="0">
                  <a:solidFill>
                    <a:srgbClr val="000000"/>
                  </a:solidFill>
                  <a:latin typeface="Times New Roman" panose="02020603050405020304"/>
                  <a:cs typeface="Times New Roman" panose="02020603050405020304"/>
                </a:rPr>
                <a:t>AI</a:t>
              </a:r>
              <a:r>
                <a:rPr sz="1000" dirty="0">
                  <a:solidFill>
                    <a:srgbClr val="000000"/>
                  </a:solidFill>
                  <a:latin typeface="HGUIBL+MS Mincho" panose="02020609040205080304"/>
                  <a:cs typeface="HGUIBL+MS Mincho" panose="02020609040205080304"/>
                </a:rPr>
                <a:t>（</a:t>
              </a:r>
              <a:r>
                <a:rPr sz="1000" dirty="0">
                  <a:solidFill>
                    <a:srgbClr val="000000"/>
                  </a:solidFill>
                  <a:latin typeface="Times New Roman" panose="02020603050405020304"/>
                  <a:cs typeface="Times New Roman" panose="02020603050405020304"/>
                </a:rPr>
                <a:t>2007</a:t>
              </a:r>
              <a:r>
                <a:rPr sz="1000" dirty="0">
                  <a:solidFill>
                    <a:srgbClr val="000000"/>
                  </a:solidFill>
                  <a:latin typeface="HGUIBL+MS Mincho" panose="02020609040205080304"/>
                  <a:cs typeface="HGUIBL+MS Mincho" panose="02020609040205080304"/>
                </a:rPr>
                <a:t>年）。</a:t>
              </a:r>
              <a:r>
                <a:rPr sz="1000" dirty="0">
                  <a:solidFill>
                    <a:srgbClr val="000000"/>
                  </a:solidFill>
                  <a:latin typeface="Times New Roman" panose="02020603050405020304"/>
                  <a:cs typeface="Times New Roman" panose="02020603050405020304"/>
                </a:rPr>
                <a:t>Journal</a:t>
              </a:r>
              <a:r>
                <a:rPr sz="1000" spc="37" dirty="0">
                  <a:solidFill>
                    <a:srgbClr val="000000"/>
                  </a:solidFill>
                  <a:latin typeface="Times New Roman" panose="02020603050405020304"/>
                  <a:cs typeface="Times New Roman" panose="02020603050405020304"/>
                </a:rPr>
                <a:t> </a:t>
              </a:r>
              <a:r>
                <a:rPr sz="1000" dirty="0">
                  <a:solidFill>
                    <a:srgbClr val="000000"/>
                  </a:solidFill>
                  <a:latin typeface="Times New Roman" panose="02020603050405020304"/>
                  <a:cs typeface="Times New Roman" panose="02020603050405020304"/>
                </a:rPr>
                <a:t>of cellular</a:t>
              </a:r>
              <a:r>
                <a:rPr sz="1000" spc="29" dirty="0">
                  <a:solidFill>
                    <a:srgbClr val="000000"/>
                  </a:solidFill>
                  <a:latin typeface="Times New Roman" panose="02020603050405020304"/>
                  <a:cs typeface="Times New Roman" panose="02020603050405020304"/>
                </a:rPr>
                <a:t> </a:t>
              </a:r>
              <a:r>
                <a:rPr sz="1000" spc="-14" dirty="0">
                  <a:solidFill>
                    <a:srgbClr val="000000"/>
                  </a:solidFill>
                  <a:latin typeface="Times New Roman" panose="02020603050405020304"/>
                  <a:cs typeface="Times New Roman" panose="02020603050405020304"/>
                </a:rPr>
                <a:t>physiology,</a:t>
              </a:r>
              <a:r>
                <a:rPr sz="1000" spc="73" dirty="0">
                  <a:solidFill>
                    <a:srgbClr val="000000"/>
                  </a:solidFill>
                  <a:latin typeface="Times New Roman" panose="02020603050405020304"/>
                  <a:cs typeface="Times New Roman" panose="02020603050405020304"/>
                </a:rPr>
                <a:t> </a:t>
              </a:r>
              <a:r>
                <a:rPr sz="1000" dirty="0">
                  <a:solidFill>
                    <a:srgbClr val="000000"/>
                  </a:solidFill>
                  <a:latin typeface="Times New Roman" panose="02020603050405020304"/>
                  <a:cs typeface="Times New Roman" panose="02020603050405020304"/>
                </a:rPr>
                <a:t>213(2)</a:t>
              </a:r>
              <a:r>
                <a:rPr sz="1000" dirty="0">
                  <a:solidFill>
                    <a:srgbClr val="000000"/>
                  </a:solidFill>
                  <a:latin typeface="HGUIBL+MS Mincho" panose="02020609040205080304"/>
                  <a:cs typeface="HGUIBL+MS Mincho" panose="02020609040205080304"/>
                </a:rPr>
                <a:t>、</a:t>
              </a:r>
              <a:r>
                <a:rPr sz="1000" spc="12" dirty="0">
                  <a:solidFill>
                    <a:srgbClr val="000000"/>
                  </a:solidFill>
                  <a:latin typeface="Times New Roman" panose="02020603050405020304"/>
                  <a:cs typeface="Times New Roman" panose="02020603050405020304"/>
                </a:rPr>
                <a:t> </a:t>
              </a:r>
              <a:r>
                <a:rPr sz="1000" dirty="0">
                  <a:solidFill>
                    <a:srgbClr val="000000"/>
                  </a:solidFill>
                  <a:latin typeface="Times New Roman" panose="02020603050405020304"/>
                  <a:cs typeface="Times New Roman" panose="02020603050405020304"/>
                </a:rPr>
                <a:t>341–7. </a:t>
              </a:r>
              <a:r>
                <a:rPr sz="1000" dirty="0">
                  <a:solidFill>
                    <a:srgbClr val="000000"/>
                  </a:solidFill>
                  <a:latin typeface="HGUIBL+MS Mincho" panose="02020609040205080304"/>
                  <a:cs typeface="HGUIBL+MS Mincho" panose="02020609040205080304"/>
                </a:rPr>
                <a:t>改</a:t>
              </a:r>
              <a:r>
                <a:rPr sz="1000" dirty="0">
                  <a:solidFill>
                    <a:srgbClr val="000000"/>
                  </a:solidFill>
                  <a:latin typeface="宋体" panose="02010600030101010101" pitchFamily="2" charset="-122"/>
                  <a:cs typeface="宋体" panose="02010600030101010101" pitchFamily="2" charset="-122"/>
                </a:rPr>
                <a:t>编自</a:t>
              </a:r>
              <a:r>
                <a:rPr sz="1000" dirty="0">
                  <a:solidFill>
                    <a:srgbClr val="000000"/>
                  </a:solidFill>
                  <a:latin typeface="HGUIBL+MS Mincho" panose="02020609040205080304"/>
                  <a:cs typeface="HGUIBL+MS Mincho" panose="02020609040205080304"/>
                </a:rPr>
                <a:t>改</a:t>
              </a:r>
              <a:r>
                <a:rPr sz="1000" dirty="0">
                  <a:solidFill>
                    <a:srgbClr val="000000"/>
                  </a:solidFill>
                  <a:latin typeface="宋体" panose="02010600030101010101" pitchFamily="2" charset="-122"/>
                  <a:cs typeface="宋体" panose="02010600030101010101" pitchFamily="2" charset="-122"/>
                </a:rPr>
                <a:t>编自</a:t>
              </a:r>
              <a:r>
                <a:rPr sz="1000" dirty="0">
                  <a:solidFill>
                    <a:srgbClr val="000000"/>
                  </a:solidFill>
                  <a:latin typeface="Times New Roman" panose="02020603050405020304"/>
                  <a:cs typeface="Times New Roman" panose="02020603050405020304"/>
                </a:rPr>
                <a:t>e-stat</a:t>
              </a:r>
              <a:r>
                <a:rPr sz="1000" spc="27" dirty="0">
                  <a:solidFill>
                    <a:srgbClr val="000000"/>
                  </a:solidFill>
                  <a:latin typeface="Times New Roman" panose="02020603050405020304"/>
                  <a:cs typeface="Times New Roman" panose="02020603050405020304"/>
                </a:rPr>
                <a:t> </a:t>
              </a:r>
              <a:r>
                <a:rPr sz="1000" dirty="0">
                  <a:solidFill>
                    <a:srgbClr val="000000"/>
                  </a:solidFill>
                  <a:latin typeface="HGUIBL+MS Mincho" panose="02020609040205080304"/>
                  <a:cs typeface="HGUIBL+MS Mincho" panose="02020609040205080304"/>
                </a:rPr>
                <a:t>政府</a:t>
              </a:r>
              <a:r>
                <a:rPr sz="1000" dirty="0">
                  <a:solidFill>
                    <a:srgbClr val="000000"/>
                  </a:solidFill>
                  <a:latin typeface="宋体" panose="02010600030101010101" pitchFamily="2" charset="-122"/>
                  <a:cs typeface="宋体" panose="02010600030101010101" pitchFamily="2" charset="-122"/>
                </a:rPr>
                <a:t>统计（截至</a:t>
              </a:r>
              <a:r>
                <a:rPr sz="1000" dirty="0">
                  <a:solidFill>
                    <a:srgbClr val="000000"/>
                  </a:solidFill>
                  <a:latin typeface="Times New Roman" panose="02020603050405020304"/>
                  <a:cs typeface="Times New Roman" panose="02020603050405020304"/>
                </a:rPr>
                <a:t>2008</a:t>
              </a:r>
              <a:r>
                <a:rPr sz="1000" dirty="0">
                  <a:solidFill>
                    <a:srgbClr val="000000"/>
                  </a:solidFill>
                  <a:latin typeface="HGUIBL+MS Mincho" panose="02020609040205080304"/>
                  <a:cs typeface="HGUIBL+MS Mincho" panose="02020609040205080304"/>
                </a:rPr>
                <a:t>年</a:t>
              </a:r>
              <a:r>
                <a:rPr sz="1000" dirty="0">
                  <a:solidFill>
                    <a:srgbClr val="000000"/>
                  </a:solidFill>
                  <a:latin typeface="Times New Roman" panose="02020603050405020304"/>
                  <a:cs typeface="Times New Roman" panose="02020603050405020304"/>
                </a:rPr>
                <a:t>10</a:t>
              </a:r>
              <a:r>
                <a:rPr sz="1000" dirty="0">
                  <a:solidFill>
                    <a:srgbClr val="000000"/>
                  </a:solidFill>
                  <a:latin typeface="HGUIBL+MS Mincho" panose="02020609040205080304"/>
                  <a:cs typeface="HGUIBL+MS Mincho" panose="02020609040205080304"/>
                </a:rPr>
                <a:t>月的疾病患者人数）</a:t>
              </a:r>
            </a:p>
          </p:txBody>
        </p:sp>
      </p:grpSp>
      <p:sp>
        <p:nvSpPr>
          <p:cNvPr id="2" name="文本框 1"/>
          <p:cNvSpPr txBox="1"/>
          <p:nvPr/>
        </p:nvSpPr>
        <p:spPr>
          <a:xfrm>
            <a:off x="542290" y="281940"/>
            <a:ext cx="5205095" cy="768350"/>
          </a:xfrm>
          <a:prstGeom prst="rect">
            <a:avLst/>
          </a:prstGeom>
          <a:noFill/>
        </p:spPr>
        <p:txBody>
          <a:bodyPr wrap="square" rtlCol="0">
            <a:spAutoFit/>
          </a:bodyPr>
          <a:lstStyle/>
          <a:p>
            <a:r>
              <a:rPr lang="zh-CN" altLang="en-US" sz="2400"/>
              <a:t>主要临床应用：抗衰老</a:t>
            </a:r>
          </a:p>
          <a:p>
            <a:r>
              <a:rPr lang="zh-CN" altLang="en-US" sz="2000">
                <a:solidFill>
                  <a:srgbClr val="FF0000"/>
                </a:solidFill>
              </a:rPr>
              <a:t>衰老与干细胞的关系</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49300" y="361950"/>
            <a:ext cx="5892800" cy="768350"/>
          </a:xfrm>
          <a:prstGeom prst="rect">
            <a:avLst/>
          </a:prstGeom>
          <a:noFill/>
        </p:spPr>
        <p:txBody>
          <a:bodyPr wrap="square" rtlCol="0">
            <a:spAutoFit/>
          </a:bodyPr>
          <a:lstStyle/>
          <a:p>
            <a:r>
              <a:rPr lang="zh-CN" altLang="en-US" sz="2400">
                <a:sym typeface="+mn-ea"/>
              </a:rPr>
              <a:t>主要临床应用：抗衰老</a:t>
            </a:r>
            <a:endParaRPr lang="zh-CN" sz="2400">
              <a:sym typeface="+mn-ea"/>
            </a:endParaRPr>
          </a:p>
          <a:p>
            <a:r>
              <a:rPr lang="en-US" altLang="zh-CN" sz="2000">
                <a:solidFill>
                  <a:srgbClr val="FF0000"/>
                </a:solidFill>
              </a:rPr>
              <a:t>SFC</a:t>
            </a:r>
            <a:r>
              <a:rPr lang="zh-CN" sz="2000">
                <a:solidFill>
                  <a:srgbClr val="FF0000"/>
                </a:solidFill>
              </a:rPr>
              <a:t>干细胞抗衰应用领域</a:t>
            </a:r>
          </a:p>
        </p:txBody>
      </p:sp>
      <p:grpSp>
        <p:nvGrpSpPr>
          <p:cNvPr id="40" name="组合 39"/>
          <p:cNvGrpSpPr/>
          <p:nvPr/>
        </p:nvGrpSpPr>
        <p:grpSpPr>
          <a:xfrm>
            <a:off x="1186180" y="1988185"/>
            <a:ext cx="4578985" cy="3759200"/>
            <a:chOff x="1630" y="2397"/>
            <a:chExt cx="7211" cy="5920"/>
          </a:xfrm>
        </p:grpSpPr>
        <p:grpSp>
          <p:nvGrpSpPr>
            <p:cNvPr id="8" name="组合 7"/>
            <p:cNvGrpSpPr/>
            <p:nvPr/>
          </p:nvGrpSpPr>
          <p:grpSpPr>
            <a:xfrm>
              <a:off x="2923" y="2397"/>
              <a:ext cx="4626" cy="4949"/>
              <a:chOff x="3065" y="2980"/>
              <a:chExt cx="4626" cy="4949"/>
            </a:xfrm>
          </p:grpSpPr>
          <p:grpSp>
            <p:nvGrpSpPr>
              <p:cNvPr id="25" name="Group 7"/>
              <p:cNvGrpSpPr/>
              <p:nvPr/>
            </p:nvGrpSpPr>
            <p:grpSpPr>
              <a:xfrm>
                <a:off x="3480" y="2980"/>
                <a:ext cx="3796" cy="3796"/>
                <a:chOff x="4909735" y="1338725"/>
                <a:chExt cx="2410691" cy="2410691"/>
              </a:xfrm>
            </p:grpSpPr>
            <p:sp>
              <p:nvSpPr>
                <p:cNvPr id="26" name="Freeform 42"/>
                <p:cNvSpPr/>
                <p:nvPr/>
              </p:nvSpPr>
              <p:spPr bwMode="auto">
                <a:xfrm>
                  <a:off x="4909735" y="1338725"/>
                  <a:ext cx="2410691" cy="2410691"/>
                </a:xfrm>
                <a:custGeom>
                  <a:avLst/>
                  <a:gdLst>
                    <a:gd name="T0" fmla="*/ 720 w 720"/>
                    <a:gd name="T1" fmla="*/ 360 h 720"/>
                    <a:gd name="T2" fmla="*/ 712 w 720"/>
                    <a:gd name="T3" fmla="*/ 432 h 720"/>
                    <a:gd name="T4" fmla="*/ 691 w 720"/>
                    <a:gd name="T5" fmla="*/ 500 h 720"/>
                    <a:gd name="T6" fmla="*/ 659 w 720"/>
                    <a:gd name="T7" fmla="*/ 561 h 720"/>
                    <a:gd name="T8" fmla="*/ 614 w 720"/>
                    <a:gd name="T9" fmla="*/ 614 h 720"/>
                    <a:gd name="T10" fmla="*/ 561 w 720"/>
                    <a:gd name="T11" fmla="*/ 659 h 720"/>
                    <a:gd name="T12" fmla="*/ 500 w 720"/>
                    <a:gd name="T13" fmla="*/ 691 h 720"/>
                    <a:gd name="T14" fmla="*/ 432 w 720"/>
                    <a:gd name="T15" fmla="*/ 712 h 720"/>
                    <a:gd name="T16" fmla="*/ 360 w 720"/>
                    <a:gd name="T17" fmla="*/ 720 h 720"/>
                    <a:gd name="T18" fmla="*/ 323 w 720"/>
                    <a:gd name="T19" fmla="*/ 718 h 720"/>
                    <a:gd name="T20" fmla="*/ 253 w 720"/>
                    <a:gd name="T21" fmla="*/ 704 h 720"/>
                    <a:gd name="T22" fmla="*/ 188 w 720"/>
                    <a:gd name="T23" fmla="*/ 676 h 720"/>
                    <a:gd name="T24" fmla="*/ 132 w 720"/>
                    <a:gd name="T25" fmla="*/ 638 h 720"/>
                    <a:gd name="T26" fmla="*/ 82 w 720"/>
                    <a:gd name="T27" fmla="*/ 588 h 720"/>
                    <a:gd name="T28" fmla="*/ 44 w 720"/>
                    <a:gd name="T29" fmla="*/ 532 h 720"/>
                    <a:gd name="T30" fmla="*/ 16 w 720"/>
                    <a:gd name="T31" fmla="*/ 468 h 720"/>
                    <a:gd name="T32" fmla="*/ 2 w 720"/>
                    <a:gd name="T33" fmla="*/ 397 h 720"/>
                    <a:gd name="T34" fmla="*/ 0 w 720"/>
                    <a:gd name="T35" fmla="*/ 360 h 720"/>
                    <a:gd name="T36" fmla="*/ 8 w 720"/>
                    <a:gd name="T37" fmla="*/ 288 h 720"/>
                    <a:gd name="T38" fmla="*/ 29 w 720"/>
                    <a:gd name="T39" fmla="*/ 220 h 720"/>
                    <a:gd name="T40" fmla="*/ 61 w 720"/>
                    <a:gd name="T41" fmla="*/ 159 h 720"/>
                    <a:gd name="T42" fmla="*/ 106 w 720"/>
                    <a:gd name="T43" fmla="*/ 106 h 720"/>
                    <a:gd name="T44" fmla="*/ 159 w 720"/>
                    <a:gd name="T45" fmla="*/ 61 h 720"/>
                    <a:gd name="T46" fmla="*/ 220 w 720"/>
                    <a:gd name="T47" fmla="*/ 29 h 720"/>
                    <a:gd name="T48" fmla="*/ 288 w 720"/>
                    <a:gd name="T49" fmla="*/ 8 h 720"/>
                    <a:gd name="T50" fmla="*/ 360 w 720"/>
                    <a:gd name="T51" fmla="*/ 0 h 720"/>
                    <a:gd name="T52" fmla="*/ 397 w 720"/>
                    <a:gd name="T53" fmla="*/ 2 h 720"/>
                    <a:gd name="T54" fmla="*/ 468 w 720"/>
                    <a:gd name="T55" fmla="*/ 16 h 720"/>
                    <a:gd name="T56" fmla="*/ 532 w 720"/>
                    <a:gd name="T57" fmla="*/ 44 h 720"/>
                    <a:gd name="T58" fmla="*/ 588 w 720"/>
                    <a:gd name="T59" fmla="*/ 82 h 720"/>
                    <a:gd name="T60" fmla="*/ 638 w 720"/>
                    <a:gd name="T61" fmla="*/ 132 h 720"/>
                    <a:gd name="T62" fmla="*/ 676 w 720"/>
                    <a:gd name="T63" fmla="*/ 188 h 720"/>
                    <a:gd name="T64" fmla="*/ 704 w 720"/>
                    <a:gd name="T65" fmla="*/ 252 h 720"/>
                    <a:gd name="T66" fmla="*/ 718 w 720"/>
                    <a:gd name="T67" fmla="*/ 323 h 720"/>
                    <a:gd name="T68" fmla="*/ 720 w 720"/>
                    <a:gd name="T69" fmla="*/ 360 h 7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0"/>
                    <a:gd name="T106" fmla="*/ 0 h 720"/>
                    <a:gd name="T107" fmla="*/ 720 w 720"/>
                    <a:gd name="T108" fmla="*/ 720 h 7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0" h="720">
                      <a:moveTo>
                        <a:pt x="720" y="360"/>
                      </a:moveTo>
                      <a:lnTo>
                        <a:pt x="720" y="360"/>
                      </a:lnTo>
                      <a:lnTo>
                        <a:pt x="718" y="397"/>
                      </a:lnTo>
                      <a:lnTo>
                        <a:pt x="712" y="432"/>
                      </a:lnTo>
                      <a:lnTo>
                        <a:pt x="704" y="468"/>
                      </a:lnTo>
                      <a:lnTo>
                        <a:pt x="691" y="500"/>
                      </a:lnTo>
                      <a:lnTo>
                        <a:pt x="676" y="532"/>
                      </a:lnTo>
                      <a:lnTo>
                        <a:pt x="659" y="561"/>
                      </a:lnTo>
                      <a:lnTo>
                        <a:pt x="638" y="588"/>
                      </a:lnTo>
                      <a:lnTo>
                        <a:pt x="614" y="614"/>
                      </a:lnTo>
                      <a:lnTo>
                        <a:pt x="588" y="638"/>
                      </a:lnTo>
                      <a:lnTo>
                        <a:pt x="561" y="659"/>
                      </a:lnTo>
                      <a:lnTo>
                        <a:pt x="532" y="676"/>
                      </a:lnTo>
                      <a:lnTo>
                        <a:pt x="500" y="691"/>
                      </a:lnTo>
                      <a:lnTo>
                        <a:pt x="468" y="704"/>
                      </a:lnTo>
                      <a:lnTo>
                        <a:pt x="432" y="712"/>
                      </a:lnTo>
                      <a:lnTo>
                        <a:pt x="397" y="718"/>
                      </a:lnTo>
                      <a:lnTo>
                        <a:pt x="360" y="720"/>
                      </a:lnTo>
                      <a:lnTo>
                        <a:pt x="323" y="718"/>
                      </a:lnTo>
                      <a:lnTo>
                        <a:pt x="288" y="712"/>
                      </a:lnTo>
                      <a:lnTo>
                        <a:pt x="253" y="704"/>
                      </a:lnTo>
                      <a:lnTo>
                        <a:pt x="220" y="691"/>
                      </a:lnTo>
                      <a:lnTo>
                        <a:pt x="188" y="676"/>
                      </a:lnTo>
                      <a:lnTo>
                        <a:pt x="159" y="659"/>
                      </a:lnTo>
                      <a:lnTo>
                        <a:pt x="132" y="638"/>
                      </a:lnTo>
                      <a:lnTo>
                        <a:pt x="106" y="614"/>
                      </a:lnTo>
                      <a:lnTo>
                        <a:pt x="82" y="588"/>
                      </a:lnTo>
                      <a:lnTo>
                        <a:pt x="61" y="561"/>
                      </a:lnTo>
                      <a:lnTo>
                        <a:pt x="44" y="532"/>
                      </a:lnTo>
                      <a:lnTo>
                        <a:pt x="29" y="500"/>
                      </a:lnTo>
                      <a:lnTo>
                        <a:pt x="16" y="468"/>
                      </a:lnTo>
                      <a:lnTo>
                        <a:pt x="8" y="432"/>
                      </a:lnTo>
                      <a:lnTo>
                        <a:pt x="2" y="397"/>
                      </a:lnTo>
                      <a:lnTo>
                        <a:pt x="0" y="360"/>
                      </a:lnTo>
                      <a:lnTo>
                        <a:pt x="2" y="323"/>
                      </a:lnTo>
                      <a:lnTo>
                        <a:pt x="8" y="288"/>
                      </a:lnTo>
                      <a:lnTo>
                        <a:pt x="16" y="252"/>
                      </a:lnTo>
                      <a:lnTo>
                        <a:pt x="29" y="220"/>
                      </a:lnTo>
                      <a:lnTo>
                        <a:pt x="44" y="188"/>
                      </a:lnTo>
                      <a:lnTo>
                        <a:pt x="61" y="159"/>
                      </a:lnTo>
                      <a:lnTo>
                        <a:pt x="82" y="132"/>
                      </a:lnTo>
                      <a:lnTo>
                        <a:pt x="106" y="106"/>
                      </a:lnTo>
                      <a:lnTo>
                        <a:pt x="132" y="82"/>
                      </a:lnTo>
                      <a:lnTo>
                        <a:pt x="159" y="61"/>
                      </a:lnTo>
                      <a:lnTo>
                        <a:pt x="188" y="44"/>
                      </a:lnTo>
                      <a:lnTo>
                        <a:pt x="220" y="29"/>
                      </a:lnTo>
                      <a:lnTo>
                        <a:pt x="253" y="16"/>
                      </a:lnTo>
                      <a:lnTo>
                        <a:pt x="288" y="8"/>
                      </a:lnTo>
                      <a:lnTo>
                        <a:pt x="323" y="2"/>
                      </a:lnTo>
                      <a:lnTo>
                        <a:pt x="360" y="0"/>
                      </a:lnTo>
                      <a:lnTo>
                        <a:pt x="397" y="2"/>
                      </a:lnTo>
                      <a:lnTo>
                        <a:pt x="432" y="8"/>
                      </a:lnTo>
                      <a:lnTo>
                        <a:pt x="468" y="16"/>
                      </a:lnTo>
                      <a:lnTo>
                        <a:pt x="500" y="29"/>
                      </a:lnTo>
                      <a:lnTo>
                        <a:pt x="532" y="44"/>
                      </a:lnTo>
                      <a:lnTo>
                        <a:pt x="561" y="61"/>
                      </a:lnTo>
                      <a:lnTo>
                        <a:pt x="588" y="82"/>
                      </a:lnTo>
                      <a:lnTo>
                        <a:pt x="614" y="106"/>
                      </a:lnTo>
                      <a:lnTo>
                        <a:pt x="638" y="132"/>
                      </a:lnTo>
                      <a:lnTo>
                        <a:pt x="659" y="159"/>
                      </a:lnTo>
                      <a:lnTo>
                        <a:pt x="676" y="188"/>
                      </a:lnTo>
                      <a:lnTo>
                        <a:pt x="691" y="220"/>
                      </a:lnTo>
                      <a:lnTo>
                        <a:pt x="704" y="252"/>
                      </a:lnTo>
                      <a:lnTo>
                        <a:pt x="712" y="288"/>
                      </a:lnTo>
                      <a:lnTo>
                        <a:pt x="718" y="323"/>
                      </a:lnTo>
                      <a:lnTo>
                        <a:pt x="720" y="360"/>
                      </a:lnTo>
                      <a:close/>
                    </a:path>
                  </a:pathLst>
                </a:custGeom>
                <a:solidFill>
                  <a:schemeClr val="bg1">
                    <a:lumMod val="95000"/>
                  </a:schemeClr>
                </a:solidFill>
                <a:ln w="76200">
                  <a:solidFill>
                    <a:schemeClr val="bg1">
                      <a:lumMod val="85000"/>
                    </a:schemeClr>
                  </a:solidFill>
                  <a:round/>
                </a:ln>
              </p:spPr>
              <p:txBody>
                <a:bodyPr/>
                <a:lstStyle/>
                <a:p>
                  <a:endParaRPr lang="en-US" dirty="0">
                    <a:solidFill>
                      <a:schemeClr val="bg1"/>
                    </a:solidFill>
                    <a:cs typeface="+mn-ea"/>
                    <a:sym typeface="+mn-lt"/>
                  </a:endParaRPr>
                </a:p>
              </p:txBody>
            </p:sp>
            <p:sp>
              <p:nvSpPr>
                <p:cNvPr id="27" name="TextBox 81"/>
                <p:cNvSpPr txBox="1"/>
                <p:nvPr/>
              </p:nvSpPr>
              <p:spPr>
                <a:xfrm>
                  <a:off x="5180898" y="2331224"/>
                  <a:ext cx="1868364" cy="398780"/>
                </a:xfrm>
                <a:prstGeom prst="rect">
                  <a:avLst/>
                </a:prstGeom>
                <a:noFill/>
              </p:spPr>
              <p:txBody>
                <a:bodyPr wrap="square" rtlCol="0" anchor="ctr">
                  <a:spAutoFit/>
                </a:bodyPr>
                <a:lstStyle/>
                <a:p>
                  <a:pPr algn="ctr"/>
                  <a:r>
                    <a:rPr lang="zh-CN" altLang="en-US" sz="2000">
                      <a:sym typeface="+mn-ea"/>
                    </a:rPr>
                    <a:t>干细胞美容</a:t>
                  </a:r>
                  <a:endParaRPr lang="zh-CN" altLang="en-US" sz="2000" b="1" dirty="0">
                    <a:solidFill>
                      <a:schemeClr val="tx1"/>
                    </a:solidFill>
                    <a:cs typeface="+mn-ea"/>
                    <a:sym typeface="+mn-ea"/>
                  </a:endParaRPr>
                </a:p>
              </p:txBody>
            </p:sp>
          </p:grpSp>
          <p:cxnSp>
            <p:nvCxnSpPr>
              <p:cNvPr id="23" name="Straight Arrow Connector 68"/>
              <p:cNvCxnSpPr/>
              <p:nvPr/>
            </p:nvCxnSpPr>
            <p:spPr>
              <a:xfrm flipH="1">
                <a:off x="3065" y="6240"/>
                <a:ext cx="842" cy="910"/>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70"/>
              <p:cNvCxnSpPr/>
              <p:nvPr/>
            </p:nvCxnSpPr>
            <p:spPr>
              <a:xfrm>
                <a:off x="6849" y="6240"/>
                <a:ext cx="842" cy="910"/>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71"/>
              <p:cNvCxnSpPr/>
              <p:nvPr/>
            </p:nvCxnSpPr>
            <p:spPr>
              <a:xfrm flipH="1">
                <a:off x="5376" y="6893"/>
                <a:ext cx="3" cy="1037"/>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1630" y="6567"/>
              <a:ext cx="2134" cy="970"/>
              <a:chOff x="1630" y="6567"/>
              <a:chExt cx="2134" cy="970"/>
            </a:xfrm>
          </p:grpSpPr>
          <p:sp>
            <p:nvSpPr>
              <p:cNvPr id="13" name="圆角矩形 12"/>
              <p:cNvSpPr/>
              <p:nvPr/>
            </p:nvSpPr>
            <p:spPr>
              <a:xfrm>
                <a:off x="1630" y="6567"/>
                <a:ext cx="2135" cy="971"/>
              </a:xfrm>
              <a:prstGeom prst="roundRect">
                <a:avLst/>
              </a:prstGeom>
              <a:noFill/>
              <a:ln>
                <a:solidFill>
                  <a:schemeClr val="accent1">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692" y="6836"/>
                <a:ext cx="2011" cy="434"/>
              </a:xfrm>
              <a:prstGeom prst="rect">
                <a:avLst/>
              </a:prstGeom>
              <a:noFill/>
            </p:spPr>
            <p:txBody>
              <a:bodyPr wrap="square" rtlCol="0">
                <a:spAutoFit/>
              </a:bodyPr>
              <a:lstStyle/>
              <a:p>
                <a:r>
                  <a:rPr lang="zh-CN" altLang="en-US" sz="1200">
                    <a:sym typeface="+mn-ea"/>
                  </a:rPr>
                  <a:t>皮肤组织年轻化</a:t>
                </a:r>
              </a:p>
            </p:txBody>
          </p:sp>
        </p:grpSp>
        <p:grpSp>
          <p:nvGrpSpPr>
            <p:cNvPr id="16" name="组合 15"/>
            <p:cNvGrpSpPr/>
            <p:nvPr/>
          </p:nvGrpSpPr>
          <p:grpSpPr>
            <a:xfrm>
              <a:off x="4168" y="7347"/>
              <a:ext cx="2135" cy="971"/>
              <a:chOff x="1630" y="6567"/>
              <a:chExt cx="2135" cy="971"/>
            </a:xfrm>
          </p:grpSpPr>
          <p:sp>
            <p:nvSpPr>
              <p:cNvPr id="17" name="圆角矩形 16"/>
              <p:cNvSpPr/>
              <p:nvPr/>
            </p:nvSpPr>
            <p:spPr>
              <a:xfrm>
                <a:off x="1630" y="6567"/>
                <a:ext cx="2135" cy="971"/>
              </a:xfrm>
              <a:prstGeom prst="roundRect">
                <a:avLst/>
              </a:prstGeom>
              <a:noFill/>
              <a:ln>
                <a:solidFill>
                  <a:schemeClr val="accent1">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692" y="6836"/>
                <a:ext cx="2011" cy="434"/>
              </a:xfrm>
              <a:prstGeom prst="rect">
                <a:avLst/>
              </a:prstGeom>
              <a:noFill/>
            </p:spPr>
            <p:txBody>
              <a:bodyPr wrap="square" rtlCol="0">
                <a:spAutoFit/>
              </a:bodyPr>
              <a:lstStyle/>
              <a:p>
                <a:pPr algn="ctr"/>
                <a:r>
                  <a:rPr lang="zh-CN" altLang="en-US" sz="1200">
                    <a:sym typeface="+mn-ea"/>
                  </a:rPr>
                  <a:t>美体</a:t>
                </a:r>
              </a:p>
            </p:txBody>
          </p:sp>
        </p:grpSp>
        <p:grpSp>
          <p:nvGrpSpPr>
            <p:cNvPr id="19" name="组合 18"/>
            <p:cNvGrpSpPr/>
            <p:nvPr/>
          </p:nvGrpSpPr>
          <p:grpSpPr>
            <a:xfrm>
              <a:off x="6707" y="6568"/>
              <a:ext cx="2135" cy="971"/>
              <a:chOff x="1630" y="6567"/>
              <a:chExt cx="2135" cy="971"/>
            </a:xfrm>
          </p:grpSpPr>
          <p:sp>
            <p:nvSpPr>
              <p:cNvPr id="20" name="圆角矩形 19"/>
              <p:cNvSpPr/>
              <p:nvPr/>
            </p:nvSpPr>
            <p:spPr>
              <a:xfrm>
                <a:off x="1630" y="6567"/>
                <a:ext cx="2135" cy="971"/>
              </a:xfrm>
              <a:prstGeom prst="roundRect">
                <a:avLst/>
              </a:prstGeom>
              <a:noFill/>
              <a:ln>
                <a:solidFill>
                  <a:schemeClr val="accent1">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692" y="6836"/>
                <a:ext cx="2011" cy="434"/>
              </a:xfrm>
              <a:prstGeom prst="rect">
                <a:avLst/>
              </a:prstGeom>
              <a:noFill/>
            </p:spPr>
            <p:txBody>
              <a:bodyPr wrap="square" rtlCol="0">
                <a:spAutoFit/>
              </a:bodyPr>
              <a:lstStyle/>
              <a:p>
                <a:pPr algn="ctr"/>
                <a:r>
                  <a:rPr lang="zh-CN" altLang="en-US" sz="1200">
                    <a:sym typeface="+mn-ea"/>
                  </a:rPr>
                  <a:t>毛发再生</a:t>
                </a:r>
              </a:p>
            </p:txBody>
          </p:sp>
        </p:grpSp>
      </p:grpSp>
      <p:grpSp>
        <p:nvGrpSpPr>
          <p:cNvPr id="41" name="组合 40"/>
          <p:cNvGrpSpPr/>
          <p:nvPr/>
        </p:nvGrpSpPr>
        <p:grpSpPr>
          <a:xfrm>
            <a:off x="6358255" y="2001520"/>
            <a:ext cx="5335905" cy="3472815"/>
            <a:chOff x="9307" y="3216"/>
            <a:chExt cx="8403" cy="5469"/>
          </a:xfrm>
        </p:grpSpPr>
        <p:grpSp>
          <p:nvGrpSpPr>
            <p:cNvPr id="2" name="Group 7"/>
            <p:cNvGrpSpPr/>
            <p:nvPr/>
          </p:nvGrpSpPr>
          <p:grpSpPr>
            <a:xfrm>
              <a:off x="11639" y="3216"/>
              <a:ext cx="3796" cy="3796"/>
              <a:chOff x="4909735" y="1338725"/>
              <a:chExt cx="2410691" cy="2410691"/>
            </a:xfrm>
          </p:grpSpPr>
          <p:sp>
            <p:nvSpPr>
              <p:cNvPr id="3" name="Freeform 42"/>
              <p:cNvSpPr/>
              <p:nvPr/>
            </p:nvSpPr>
            <p:spPr bwMode="auto">
              <a:xfrm>
                <a:off x="4909735" y="1338725"/>
                <a:ext cx="2410691" cy="2410691"/>
              </a:xfrm>
              <a:custGeom>
                <a:avLst/>
                <a:gdLst>
                  <a:gd name="T0" fmla="*/ 720 w 720"/>
                  <a:gd name="T1" fmla="*/ 360 h 720"/>
                  <a:gd name="T2" fmla="*/ 712 w 720"/>
                  <a:gd name="T3" fmla="*/ 432 h 720"/>
                  <a:gd name="T4" fmla="*/ 691 w 720"/>
                  <a:gd name="T5" fmla="*/ 500 h 720"/>
                  <a:gd name="T6" fmla="*/ 659 w 720"/>
                  <a:gd name="T7" fmla="*/ 561 h 720"/>
                  <a:gd name="T8" fmla="*/ 614 w 720"/>
                  <a:gd name="T9" fmla="*/ 614 h 720"/>
                  <a:gd name="T10" fmla="*/ 561 w 720"/>
                  <a:gd name="T11" fmla="*/ 659 h 720"/>
                  <a:gd name="T12" fmla="*/ 500 w 720"/>
                  <a:gd name="T13" fmla="*/ 691 h 720"/>
                  <a:gd name="T14" fmla="*/ 432 w 720"/>
                  <a:gd name="T15" fmla="*/ 712 h 720"/>
                  <a:gd name="T16" fmla="*/ 360 w 720"/>
                  <a:gd name="T17" fmla="*/ 720 h 720"/>
                  <a:gd name="T18" fmla="*/ 323 w 720"/>
                  <a:gd name="T19" fmla="*/ 718 h 720"/>
                  <a:gd name="T20" fmla="*/ 253 w 720"/>
                  <a:gd name="T21" fmla="*/ 704 h 720"/>
                  <a:gd name="T22" fmla="*/ 188 w 720"/>
                  <a:gd name="T23" fmla="*/ 676 h 720"/>
                  <a:gd name="T24" fmla="*/ 132 w 720"/>
                  <a:gd name="T25" fmla="*/ 638 h 720"/>
                  <a:gd name="T26" fmla="*/ 82 w 720"/>
                  <a:gd name="T27" fmla="*/ 588 h 720"/>
                  <a:gd name="T28" fmla="*/ 44 w 720"/>
                  <a:gd name="T29" fmla="*/ 532 h 720"/>
                  <a:gd name="T30" fmla="*/ 16 w 720"/>
                  <a:gd name="T31" fmla="*/ 468 h 720"/>
                  <a:gd name="T32" fmla="*/ 2 w 720"/>
                  <a:gd name="T33" fmla="*/ 397 h 720"/>
                  <a:gd name="T34" fmla="*/ 0 w 720"/>
                  <a:gd name="T35" fmla="*/ 360 h 720"/>
                  <a:gd name="T36" fmla="*/ 8 w 720"/>
                  <a:gd name="T37" fmla="*/ 288 h 720"/>
                  <a:gd name="T38" fmla="*/ 29 w 720"/>
                  <a:gd name="T39" fmla="*/ 220 h 720"/>
                  <a:gd name="T40" fmla="*/ 61 w 720"/>
                  <a:gd name="T41" fmla="*/ 159 h 720"/>
                  <a:gd name="T42" fmla="*/ 106 w 720"/>
                  <a:gd name="T43" fmla="*/ 106 h 720"/>
                  <a:gd name="T44" fmla="*/ 159 w 720"/>
                  <a:gd name="T45" fmla="*/ 61 h 720"/>
                  <a:gd name="T46" fmla="*/ 220 w 720"/>
                  <a:gd name="T47" fmla="*/ 29 h 720"/>
                  <a:gd name="T48" fmla="*/ 288 w 720"/>
                  <a:gd name="T49" fmla="*/ 8 h 720"/>
                  <a:gd name="T50" fmla="*/ 360 w 720"/>
                  <a:gd name="T51" fmla="*/ 0 h 720"/>
                  <a:gd name="T52" fmla="*/ 397 w 720"/>
                  <a:gd name="T53" fmla="*/ 2 h 720"/>
                  <a:gd name="T54" fmla="*/ 468 w 720"/>
                  <a:gd name="T55" fmla="*/ 16 h 720"/>
                  <a:gd name="T56" fmla="*/ 532 w 720"/>
                  <a:gd name="T57" fmla="*/ 44 h 720"/>
                  <a:gd name="T58" fmla="*/ 588 w 720"/>
                  <a:gd name="T59" fmla="*/ 82 h 720"/>
                  <a:gd name="T60" fmla="*/ 638 w 720"/>
                  <a:gd name="T61" fmla="*/ 132 h 720"/>
                  <a:gd name="T62" fmla="*/ 676 w 720"/>
                  <a:gd name="T63" fmla="*/ 188 h 720"/>
                  <a:gd name="T64" fmla="*/ 704 w 720"/>
                  <a:gd name="T65" fmla="*/ 252 h 720"/>
                  <a:gd name="T66" fmla="*/ 718 w 720"/>
                  <a:gd name="T67" fmla="*/ 323 h 720"/>
                  <a:gd name="T68" fmla="*/ 720 w 720"/>
                  <a:gd name="T69" fmla="*/ 360 h 7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0"/>
                  <a:gd name="T106" fmla="*/ 0 h 720"/>
                  <a:gd name="T107" fmla="*/ 720 w 720"/>
                  <a:gd name="T108" fmla="*/ 720 h 7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0" h="720">
                    <a:moveTo>
                      <a:pt x="720" y="360"/>
                    </a:moveTo>
                    <a:lnTo>
                      <a:pt x="720" y="360"/>
                    </a:lnTo>
                    <a:lnTo>
                      <a:pt x="718" y="397"/>
                    </a:lnTo>
                    <a:lnTo>
                      <a:pt x="712" y="432"/>
                    </a:lnTo>
                    <a:lnTo>
                      <a:pt x="704" y="468"/>
                    </a:lnTo>
                    <a:lnTo>
                      <a:pt x="691" y="500"/>
                    </a:lnTo>
                    <a:lnTo>
                      <a:pt x="676" y="532"/>
                    </a:lnTo>
                    <a:lnTo>
                      <a:pt x="659" y="561"/>
                    </a:lnTo>
                    <a:lnTo>
                      <a:pt x="638" y="588"/>
                    </a:lnTo>
                    <a:lnTo>
                      <a:pt x="614" y="614"/>
                    </a:lnTo>
                    <a:lnTo>
                      <a:pt x="588" y="638"/>
                    </a:lnTo>
                    <a:lnTo>
                      <a:pt x="561" y="659"/>
                    </a:lnTo>
                    <a:lnTo>
                      <a:pt x="532" y="676"/>
                    </a:lnTo>
                    <a:lnTo>
                      <a:pt x="500" y="691"/>
                    </a:lnTo>
                    <a:lnTo>
                      <a:pt x="468" y="704"/>
                    </a:lnTo>
                    <a:lnTo>
                      <a:pt x="432" y="712"/>
                    </a:lnTo>
                    <a:lnTo>
                      <a:pt x="397" y="718"/>
                    </a:lnTo>
                    <a:lnTo>
                      <a:pt x="360" y="720"/>
                    </a:lnTo>
                    <a:lnTo>
                      <a:pt x="323" y="718"/>
                    </a:lnTo>
                    <a:lnTo>
                      <a:pt x="288" y="712"/>
                    </a:lnTo>
                    <a:lnTo>
                      <a:pt x="253" y="704"/>
                    </a:lnTo>
                    <a:lnTo>
                      <a:pt x="220" y="691"/>
                    </a:lnTo>
                    <a:lnTo>
                      <a:pt x="188" y="676"/>
                    </a:lnTo>
                    <a:lnTo>
                      <a:pt x="159" y="659"/>
                    </a:lnTo>
                    <a:lnTo>
                      <a:pt x="132" y="638"/>
                    </a:lnTo>
                    <a:lnTo>
                      <a:pt x="106" y="614"/>
                    </a:lnTo>
                    <a:lnTo>
                      <a:pt x="82" y="588"/>
                    </a:lnTo>
                    <a:lnTo>
                      <a:pt x="61" y="561"/>
                    </a:lnTo>
                    <a:lnTo>
                      <a:pt x="44" y="532"/>
                    </a:lnTo>
                    <a:lnTo>
                      <a:pt x="29" y="500"/>
                    </a:lnTo>
                    <a:lnTo>
                      <a:pt x="16" y="468"/>
                    </a:lnTo>
                    <a:lnTo>
                      <a:pt x="8" y="432"/>
                    </a:lnTo>
                    <a:lnTo>
                      <a:pt x="2" y="397"/>
                    </a:lnTo>
                    <a:lnTo>
                      <a:pt x="0" y="360"/>
                    </a:lnTo>
                    <a:lnTo>
                      <a:pt x="2" y="323"/>
                    </a:lnTo>
                    <a:lnTo>
                      <a:pt x="8" y="288"/>
                    </a:lnTo>
                    <a:lnTo>
                      <a:pt x="16" y="252"/>
                    </a:lnTo>
                    <a:lnTo>
                      <a:pt x="29" y="220"/>
                    </a:lnTo>
                    <a:lnTo>
                      <a:pt x="44" y="188"/>
                    </a:lnTo>
                    <a:lnTo>
                      <a:pt x="61" y="159"/>
                    </a:lnTo>
                    <a:lnTo>
                      <a:pt x="82" y="132"/>
                    </a:lnTo>
                    <a:lnTo>
                      <a:pt x="106" y="106"/>
                    </a:lnTo>
                    <a:lnTo>
                      <a:pt x="132" y="82"/>
                    </a:lnTo>
                    <a:lnTo>
                      <a:pt x="159" y="61"/>
                    </a:lnTo>
                    <a:lnTo>
                      <a:pt x="188" y="44"/>
                    </a:lnTo>
                    <a:lnTo>
                      <a:pt x="220" y="29"/>
                    </a:lnTo>
                    <a:lnTo>
                      <a:pt x="253" y="16"/>
                    </a:lnTo>
                    <a:lnTo>
                      <a:pt x="288" y="8"/>
                    </a:lnTo>
                    <a:lnTo>
                      <a:pt x="323" y="2"/>
                    </a:lnTo>
                    <a:lnTo>
                      <a:pt x="360" y="0"/>
                    </a:lnTo>
                    <a:lnTo>
                      <a:pt x="397" y="2"/>
                    </a:lnTo>
                    <a:lnTo>
                      <a:pt x="432" y="8"/>
                    </a:lnTo>
                    <a:lnTo>
                      <a:pt x="468" y="16"/>
                    </a:lnTo>
                    <a:lnTo>
                      <a:pt x="500" y="29"/>
                    </a:lnTo>
                    <a:lnTo>
                      <a:pt x="532" y="44"/>
                    </a:lnTo>
                    <a:lnTo>
                      <a:pt x="561" y="61"/>
                    </a:lnTo>
                    <a:lnTo>
                      <a:pt x="588" y="82"/>
                    </a:lnTo>
                    <a:lnTo>
                      <a:pt x="614" y="106"/>
                    </a:lnTo>
                    <a:lnTo>
                      <a:pt x="638" y="132"/>
                    </a:lnTo>
                    <a:lnTo>
                      <a:pt x="659" y="159"/>
                    </a:lnTo>
                    <a:lnTo>
                      <a:pt x="676" y="188"/>
                    </a:lnTo>
                    <a:lnTo>
                      <a:pt x="691" y="220"/>
                    </a:lnTo>
                    <a:lnTo>
                      <a:pt x="704" y="252"/>
                    </a:lnTo>
                    <a:lnTo>
                      <a:pt x="712" y="288"/>
                    </a:lnTo>
                    <a:lnTo>
                      <a:pt x="718" y="323"/>
                    </a:lnTo>
                    <a:lnTo>
                      <a:pt x="720" y="360"/>
                    </a:lnTo>
                    <a:close/>
                  </a:path>
                </a:pathLst>
              </a:custGeom>
              <a:noFill/>
              <a:ln w="76200">
                <a:solidFill>
                  <a:schemeClr val="bg1">
                    <a:lumMod val="85000"/>
                  </a:schemeClr>
                </a:solidFill>
                <a:round/>
              </a:ln>
            </p:spPr>
            <p:txBody>
              <a:bodyPr/>
              <a:lstStyle/>
              <a:p>
                <a:endParaRPr lang="en-US" dirty="0">
                  <a:solidFill>
                    <a:schemeClr val="bg1"/>
                  </a:solidFill>
                  <a:cs typeface="+mn-ea"/>
                  <a:sym typeface="+mn-lt"/>
                </a:endParaRPr>
              </a:p>
            </p:txBody>
          </p:sp>
          <p:sp>
            <p:nvSpPr>
              <p:cNvPr id="4" name="TextBox 81"/>
              <p:cNvSpPr txBox="1"/>
              <p:nvPr/>
            </p:nvSpPr>
            <p:spPr>
              <a:xfrm>
                <a:off x="5002445" y="2331230"/>
                <a:ext cx="2224405" cy="398780"/>
              </a:xfrm>
              <a:prstGeom prst="rect">
                <a:avLst/>
              </a:prstGeom>
              <a:noFill/>
            </p:spPr>
            <p:txBody>
              <a:bodyPr wrap="square" rtlCol="0" anchor="ctr">
                <a:spAutoFit/>
              </a:bodyPr>
              <a:lstStyle/>
              <a:p>
                <a:pPr algn="ctr"/>
                <a:r>
                  <a:rPr lang="zh-CN" altLang="en-US" sz="2000">
                    <a:sym typeface="+mn-ea"/>
                  </a:rPr>
                  <a:t>改善退行性病变</a:t>
                </a:r>
                <a:endParaRPr lang="zh-CN" altLang="en-US" sz="2000" b="1" dirty="0">
                  <a:solidFill>
                    <a:schemeClr val="tx1"/>
                  </a:solidFill>
                  <a:cs typeface="+mn-ea"/>
                  <a:sym typeface="+mn-lt"/>
                </a:endParaRPr>
              </a:p>
            </p:txBody>
          </p:sp>
        </p:grpSp>
        <p:cxnSp>
          <p:nvCxnSpPr>
            <p:cNvPr id="22" name="Straight Arrow Connector 67"/>
            <p:cNvCxnSpPr/>
            <p:nvPr/>
          </p:nvCxnSpPr>
          <p:spPr>
            <a:xfrm flipH="1">
              <a:off x="10816" y="5955"/>
              <a:ext cx="970" cy="314"/>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69"/>
            <p:cNvCxnSpPr/>
            <p:nvPr/>
          </p:nvCxnSpPr>
          <p:spPr>
            <a:xfrm>
              <a:off x="15288" y="5955"/>
              <a:ext cx="970" cy="314"/>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68"/>
            <p:cNvCxnSpPr/>
            <p:nvPr/>
          </p:nvCxnSpPr>
          <p:spPr>
            <a:xfrm flipH="1">
              <a:off x="11639" y="6805"/>
              <a:ext cx="842" cy="910"/>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70"/>
            <p:cNvCxnSpPr/>
            <p:nvPr/>
          </p:nvCxnSpPr>
          <p:spPr>
            <a:xfrm>
              <a:off x="14593" y="6805"/>
              <a:ext cx="842" cy="910"/>
            </a:xfrm>
            <a:prstGeom prst="straightConnector1">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9307" y="6299"/>
              <a:ext cx="2135" cy="971"/>
              <a:chOff x="1630" y="6567"/>
              <a:chExt cx="2135" cy="971"/>
            </a:xfrm>
          </p:grpSpPr>
          <p:sp>
            <p:nvSpPr>
              <p:cNvPr id="29" name="圆角矩形 28"/>
              <p:cNvSpPr/>
              <p:nvPr/>
            </p:nvSpPr>
            <p:spPr>
              <a:xfrm>
                <a:off x="1630" y="6567"/>
                <a:ext cx="2135" cy="971"/>
              </a:xfrm>
              <a:prstGeom prst="roundRect">
                <a:avLst/>
              </a:prstGeom>
              <a:noFill/>
              <a:ln>
                <a:solidFill>
                  <a:schemeClr val="accent1">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692" y="6836"/>
                <a:ext cx="2011" cy="434"/>
              </a:xfrm>
              <a:prstGeom prst="rect">
                <a:avLst/>
              </a:prstGeom>
              <a:noFill/>
            </p:spPr>
            <p:txBody>
              <a:bodyPr wrap="square" rtlCol="0">
                <a:spAutoFit/>
              </a:bodyPr>
              <a:lstStyle/>
              <a:p>
                <a:pPr algn="ctr"/>
                <a:r>
                  <a:rPr lang="zh-CN" altLang="en-US" sz="1200">
                    <a:sym typeface="+mn-ea"/>
                  </a:rPr>
                  <a:t>痛风</a:t>
                </a:r>
              </a:p>
            </p:txBody>
          </p:sp>
        </p:grpSp>
        <p:grpSp>
          <p:nvGrpSpPr>
            <p:cNvPr id="31" name="组合 30"/>
            <p:cNvGrpSpPr/>
            <p:nvPr/>
          </p:nvGrpSpPr>
          <p:grpSpPr>
            <a:xfrm>
              <a:off x="10816" y="7715"/>
              <a:ext cx="2135" cy="971"/>
              <a:chOff x="1630" y="6567"/>
              <a:chExt cx="2135" cy="971"/>
            </a:xfrm>
          </p:grpSpPr>
          <p:sp>
            <p:nvSpPr>
              <p:cNvPr id="32" name="圆角矩形 31"/>
              <p:cNvSpPr/>
              <p:nvPr/>
            </p:nvSpPr>
            <p:spPr>
              <a:xfrm>
                <a:off x="1630" y="6567"/>
                <a:ext cx="2135" cy="971"/>
              </a:xfrm>
              <a:prstGeom prst="roundRect">
                <a:avLst/>
              </a:prstGeom>
              <a:noFill/>
              <a:ln>
                <a:solidFill>
                  <a:schemeClr val="accent1">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1692" y="6836"/>
                <a:ext cx="2011" cy="434"/>
              </a:xfrm>
              <a:prstGeom prst="rect">
                <a:avLst/>
              </a:prstGeom>
              <a:noFill/>
            </p:spPr>
            <p:txBody>
              <a:bodyPr wrap="square" rtlCol="0">
                <a:spAutoFit/>
              </a:bodyPr>
              <a:lstStyle/>
              <a:p>
                <a:pPr algn="ctr"/>
                <a:r>
                  <a:rPr lang="zh-CN" altLang="en-US" sz="1200">
                    <a:sym typeface="+mn-ea"/>
                  </a:rPr>
                  <a:t>糖尿病</a:t>
                </a:r>
              </a:p>
            </p:txBody>
          </p:sp>
        </p:grpSp>
        <p:grpSp>
          <p:nvGrpSpPr>
            <p:cNvPr id="34" name="组合 33"/>
            <p:cNvGrpSpPr/>
            <p:nvPr/>
          </p:nvGrpSpPr>
          <p:grpSpPr>
            <a:xfrm>
              <a:off x="13946" y="7715"/>
              <a:ext cx="2135" cy="971"/>
              <a:chOff x="1630" y="6567"/>
              <a:chExt cx="2135" cy="971"/>
            </a:xfrm>
          </p:grpSpPr>
          <p:sp>
            <p:nvSpPr>
              <p:cNvPr id="35" name="圆角矩形 34"/>
              <p:cNvSpPr/>
              <p:nvPr/>
            </p:nvSpPr>
            <p:spPr>
              <a:xfrm>
                <a:off x="1630" y="6567"/>
                <a:ext cx="2135" cy="971"/>
              </a:xfrm>
              <a:prstGeom prst="roundRect">
                <a:avLst/>
              </a:prstGeom>
              <a:noFill/>
              <a:ln>
                <a:solidFill>
                  <a:schemeClr val="accent1">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1692" y="6836"/>
                <a:ext cx="2011" cy="434"/>
              </a:xfrm>
              <a:prstGeom prst="rect">
                <a:avLst/>
              </a:prstGeom>
              <a:noFill/>
            </p:spPr>
            <p:txBody>
              <a:bodyPr wrap="square" rtlCol="0">
                <a:spAutoFit/>
              </a:bodyPr>
              <a:lstStyle/>
              <a:p>
                <a:pPr algn="ctr"/>
                <a:r>
                  <a:rPr lang="zh-CN" altLang="en-US" sz="1200">
                    <a:sym typeface="+mn-ea"/>
                  </a:rPr>
                  <a:t>性功能改善</a:t>
                </a:r>
              </a:p>
            </p:txBody>
          </p:sp>
        </p:grpSp>
        <p:grpSp>
          <p:nvGrpSpPr>
            <p:cNvPr id="37" name="组合 36"/>
            <p:cNvGrpSpPr/>
            <p:nvPr/>
          </p:nvGrpSpPr>
          <p:grpSpPr>
            <a:xfrm>
              <a:off x="15576" y="6299"/>
              <a:ext cx="2135" cy="971"/>
              <a:chOff x="1630" y="6567"/>
              <a:chExt cx="2135" cy="971"/>
            </a:xfrm>
          </p:grpSpPr>
          <p:sp>
            <p:nvSpPr>
              <p:cNvPr id="38" name="圆角矩形 37"/>
              <p:cNvSpPr/>
              <p:nvPr/>
            </p:nvSpPr>
            <p:spPr>
              <a:xfrm>
                <a:off x="1630" y="6567"/>
                <a:ext cx="2135" cy="971"/>
              </a:xfrm>
              <a:prstGeom prst="roundRect">
                <a:avLst/>
              </a:prstGeom>
              <a:noFill/>
              <a:ln>
                <a:solidFill>
                  <a:schemeClr val="accent1">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1692" y="6836"/>
                <a:ext cx="2011" cy="434"/>
              </a:xfrm>
              <a:prstGeom prst="rect">
                <a:avLst/>
              </a:prstGeom>
              <a:noFill/>
            </p:spPr>
            <p:txBody>
              <a:bodyPr wrap="square" rtlCol="0">
                <a:spAutoFit/>
              </a:bodyPr>
              <a:lstStyle/>
              <a:p>
                <a:pPr algn="ctr"/>
                <a:r>
                  <a:rPr lang="zh-CN" altLang="en-US" sz="1200">
                    <a:sym typeface="+mn-ea"/>
                  </a:rPr>
                  <a:t>调节内分泌</a:t>
                </a:r>
              </a:p>
            </p:txBody>
          </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49300" y="361950"/>
            <a:ext cx="8099425" cy="768350"/>
          </a:xfrm>
          <a:prstGeom prst="rect">
            <a:avLst/>
          </a:prstGeom>
          <a:noFill/>
        </p:spPr>
        <p:txBody>
          <a:bodyPr wrap="square" rtlCol="0">
            <a:spAutoFit/>
          </a:bodyPr>
          <a:lstStyle/>
          <a:p>
            <a:r>
              <a:rPr lang="zh-CN" sz="2400">
                <a:sym typeface="+mn-ea"/>
              </a:rPr>
              <a:t>治疗流程</a:t>
            </a:r>
          </a:p>
          <a:p>
            <a:r>
              <a:rPr lang="zh-CN" sz="2000">
                <a:solidFill>
                  <a:srgbClr val="FF0000"/>
                </a:solidFill>
              </a:rPr>
              <a:t>流程图</a:t>
            </a:r>
          </a:p>
        </p:txBody>
      </p:sp>
      <p:grpSp>
        <p:nvGrpSpPr>
          <p:cNvPr id="16" name="组合 15"/>
          <p:cNvGrpSpPr/>
          <p:nvPr/>
        </p:nvGrpSpPr>
        <p:grpSpPr>
          <a:xfrm>
            <a:off x="1840865" y="1555115"/>
            <a:ext cx="8414385" cy="4899025"/>
            <a:chOff x="2266" y="1673"/>
            <a:chExt cx="14201" cy="9127"/>
          </a:xfrm>
        </p:grpSpPr>
        <p:pic>
          <p:nvPicPr>
            <p:cNvPr id="5" name="图片 4"/>
            <p:cNvPicPr>
              <a:picLocks noChangeAspect="1"/>
            </p:cNvPicPr>
            <p:nvPr/>
          </p:nvPicPr>
          <p:blipFill>
            <a:blip r:embed="rId2"/>
            <a:srcRect l="2465" t="13148" b="2460"/>
            <a:stretch>
              <a:fillRect/>
            </a:stretch>
          </p:blipFill>
          <p:spPr>
            <a:xfrm>
              <a:off x="2266" y="1673"/>
              <a:ext cx="14045" cy="9127"/>
            </a:xfrm>
            <a:prstGeom prst="rect">
              <a:avLst/>
            </a:prstGeom>
          </p:spPr>
        </p:pic>
        <p:sp>
          <p:nvSpPr>
            <p:cNvPr id="2" name="文本框 1"/>
            <p:cNvSpPr txBox="1"/>
            <p:nvPr/>
          </p:nvSpPr>
          <p:spPr>
            <a:xfrm>
              <a:off x="5411" y="2112"/>
              <a:ext cx="6258" cy="2005"/>
            </a:xfrm>
            <a:prstGeom prst="rect">
              <a:avLst/>
            </a:prstGeom>
            <a:noFill/>
          </p:spPr>
          <p:txBody>
            <a:bodyPr wrap="square" rtlCol="0">
              <a:spAutoFit/>
            </a:bodyPr>
            <a:lstStyle/>
            <a:p>
              <a:r>
                <a:rPr lang="en-US" altLang="zh-CN" sz="1600"/>
                <a:t>1</a:t>
              </a:r>
              <a:r>
                <a:rPr lang="zh-CN" altLang="en-US" sz="1600"/>
                <a:t>、</a:t>
              </a:r>
              <a:r>
                <a:rPr lang="zh-CN" altLang="en-US" sz="1600">
                  <a:solidFill>
                    <a:schemeClr val="accent1"/>
                  </a:solidFill>
                </a:rPr>
                <a:t>解释和取血液（用于自体细胞）</a:t>
              </a:r>
              <a:endParaRPr lang="zh-CN" altLang="en-US" sz="1600"/>
            </a:p>
            <a:p>
              <a:r>
                <a:rPr lang="zh-CN" altLang="en-US" sz="1600"/>
                <a:t>接受取脂者筛选（感染检查）：</a:t>
              </a:r>
            </a:p>
            <a:p>
              <a:r>
                <a:rPr lang="en-US" altLang="zh-CN" sz="1600"/>
                <a:t>HBV</a:t>
              </a:r>
              <a:r>
                <a:rPr lang="zh-CN" altLang="en-US" sz="1600"/>
                <a:t>、</a:t>
              </a:r>
              <a:r>
                <a:rPr lang="en-US" altLang="zh-CN" sz="1600"/>
                <a:t>HCV</a:t>
              </a:r>
              <a:r>
                <a:rPr lang="zh-CN" altLang="en-US" sz="1600"/>
                <a:t>、</a:t>
              </a:r>
              <a:r>
                <a:rPr lang="en-US" altLang="zh-CN" sz="1600"/>
                <a:t>HTLV-1</a:t>
              </a:r>
              <a:r>
                <a:rPr lang="zh-CN" altLang="en-US" sz="1600"/>
                <a:t>、</a:t>
              </a:r>
              <a:r>
                <a:rPr lang="en-US" altLang="zh-CN" sz="1600"/>
                <a:t>HIV</a:t>
              </a:r>
              <a:r>
                <a:rPr lang="zh-CN" altLang="en-US" sz="1600"/>
                <a:t>、梅毒、单纯疱疹、支原体、细小病毒</a:t>
              </a:r>
            </a:p>
          </p:txBody>
        </p:sp>
        <p:sp>
          <p:nvSpPr>
            <p:cNvPr id="3" name="文本框 2"/>
            <p:cNvSpPr txBox="1"/>
            <p:nvPr/>
          </p:nvSpPr>
          <p:spPr>
            <a:xfrm>
              <a:off x="3261" y="3754"/>
              <a:ext cx="1793" cy="628"/>
            </a:xfrm>
            <a:prstGeom prst="rect">
              <a:avLst/>
            </a:prstGeom>
            <a:noFill/>
          </p:spPr>
          <p:txBody>
            <a:bodyPr wrap="square" rtlCol="0">
              <a:spAutoFit/>
            </a:bodyPr>
            <a:lstStyle/>
            <a:p>
              <a:r>
                <a:rPr lang="zh-CN" altLang="en-US" sz="1600"/>
                <a:t>患者</a:t>
              </a:r>
            </a:p>
          </p:txBody>
        </p:sp>
        <p:sp>
          <p:nvSpPr>
            <p:cNvPr id="4" name="文本框 3"/>
            <p:cNvSpPr txBox="1"/>
            <p:nvPr/>
          </p:nvSpPr>
          <p:spPr>
            <a:xfrm>
              <a:off x="2800" y="8009"/>
              <a:ext cx="1336" cy="628"/>
            </a:xfrm>
            <a:prstGeom prst="rect">
              <a:avLst/>
            </a:prstGeom>
            <a:noFill/>
          </p:spPr>
          <p:txBody>
            <a:bodyPr wrap="square" rtlCol="0">
              <a:spAutoFit/>
            </a:bodyPr>
            <a:lstStyle/>
            <a:p>
              <a:r>
                <a:rPr lang="zh-CN" altLang="en-US" sz="1600"/>
                <a:t>患者</a:t>
              </a:r>
            </a:p>
          </p:txBody>
        </p:sp>
        <p:sp>
          <p:nvSpPr>
            <p:cNvPr id="7" name="文本框 6"/>
            <p:cNvSpPr txBox="1"/>
            <p:nvPr/>
          </p:nvSpPr>
          <p:spPr>
            <a:xfrm>
              <a:off x="4531" y="7977"/>
              <a:ext cx="1249" cy="628"/>
            </a:xfrm>
            <a:prstGeom prst="rect">
              <a:avLst/>
            </a:prstGeom>
            <a:noFill/>
          </p:spPr>
          <p:txBody>
            <a:bodyPr wrap="square" rtlCol="0">
              <a:spAutoFit/>
            </a:bodyPr>
            <a:lstStyle/>
            <a:p>
              <a:r>
                <a:rPr lang="zh-CN" altLang="en-US" sz="1600"/>
                <a:t>医生</a:t>
              </a:r>
            </a:p>
          </p:txBody>
        </p:sp>
        <p:sp>
          <p:nvSpPr>
            <p:cNvPr id="8" name="文本框 7"/>
            <p:cNvSpPr txBox="1"/>
            <p:nvPr/>
          </p:nvSpPr>
          <p:spPr>
            <a:xfrm>
              <a:off x="2410" y="8429"/>
              <a:ext cx="3345" cy="972"/>
            </a:xfrm>
            <a:prstGeom prst="rect">
              <a:avLst/>
            </a:prstGeom>
            <a:noFill/>
          </p:spPr>
          <p:txBody>
            <a:bodyPr wrap="square" rtlCol="0">
              <a:spAutoFit/>
            </a:bodyPr>
            <a:lstStyle/>
            <a:p>
              <a:r>
                <a:rPr lang="en-US" altLang="zh-CN" sz="1400">
                  <a:solidFill>
                    <a:schemeClr val="accent1"/>
                  </a:solidFill>
                </a:rPr>
                <a:t>2</a:t>
              </a:r>
              <a:r>
                <a:rPr lang="zh-CN" altLang="en-US" sz="1400">
                  <a:solidFill>
                    <a:schemeClr val="accent1"/>
                  </a:solidFill>
                </a:rPr>
                <a:t>、脂肪收集</a:t>
              </a:r>
            </a:p>
            <a:p>
              <a:r>
                <a:rPr lang="zh-CN" altLang="en-US" sz="1400"/>
                <a:t>获得</a:t>
              </a:r>
              <a:r>
                <a:rPr lang="en-US" altLang="zh-CN" sz="1400"/>
                <a:t>20%</a:t>
              </a:r>
              <a:r>
                <a:rPr lang="zh-CN" altLang="en-US" sz="1400"/>
                <a:t>皮下脂肪组织</a:t>
              </a:r>
            </a:p>
          </p:txBody>
        </p:sp>
        <p:sp>
          <p:nvSpPr>
            <p:cNvPr id="9" name="文本框 8"/>
            <p:cNvSpPr txBox="1"/>
            <p:nvPr/>
          </p:nvSpPr>
          <p:spPr>
            <a:xfrm>
              <a:off x="7301" y="6344"/>
              <a:ext cx="4857" cy="571"/>
            </a:xfrm>
            <a:prstGeom prst="rect">
              <a:avLst/>
            </a:prstGeom>
            <a:noFill/>
          </p:spPr>
          <p:txBody>
            <a:bodyPr wrap="square" rtlCol="0">
              <a:spAutoFit/>
            </a:bodyPr>
            <a:lstStyle/>
            <a:p>
              <a:r>
                <a:rPr lang="en-US" altLang="zh-CN" sz="1400">
                  <a:solidFill>
                    <a:schemeClr val="accent1"/>
                  </a:solidFill>
                </a:rPr>
                <a:t>3</a:t>
              </a:r>
              <a:r>
                <a:rPr lang="zh-CN" altLang="en-US" sz="1400">
                  <a:solidFill>
                    <a:schemeClr val="accent1"/>
                  </a:solidFill>
                </a:rPr>
                <a:t>、细胞培养加工设施</a:t>
              </a:r>
              <a:r>
                <a:rPr lang="en-US" altLang="zh-CN" sz="1400">
                  <a:solidFill>
                    <a:schemeClr val="accent1"/>
                  </a:solidFill>
                </a:rPr>
                <a:t>MSC</a:t>
              </a:r>
              <a:r>
                <a:rPr lang="zh-CN" altLang="en-US" sz="1400">
                  <a:solidFill>
                    <a:schemeClr val="accent1"/>
                  </a:solidFill>
                </a:rPr>
                <a:t>培养</a:t>
              </a:r>
            </a:p>
          </p:txBody>
        </p:sp>
        <p:sp>
          <p:nvSpPr>
            <p:cNvPr id="10" name="文本框 9"/>
            <p:cNvSpPr txBox="1"/>
            <p:nvPr/>
          </p:nvSpPr>
          <p:spPr>
            <a:xfrm>
              <a:off x="7594" y="8787"/>
              <a:ext cx="4075" cy="1546"/>
            </a:xfrm>
            <a:prstGeom prst="rect">
              <a:avLst/>
            </a:prstGeom>
            <a:noFill/>
          </p:spPr>
          <p:txBody>
            <a:bodyPr wrap="square" rtlCol="0">
              <a:spAutoFit/>
            </a:bodyPr>
            <a:lstStyle/>
            <a:p>
              <a:r>
                <a:rPr lang="en-US" altLang="zh-CN" sz="1600">
                  <a:solidFill>
                    <a:schemeClr val="accent1"/>
                  </a:solidFill>
                </a:rPr>
                <a:t>4</a:t>
              </a:r>
              <a:r>
                <a:rPr lang="zh-CN" altLang="en-US" sz="1600">
                  <a:solidFill>
                    <a:schemeClr val="accent1"/>
                  </a:solidFill>
                </a:rPr>
                <a:t>、</a:t>
              </a:r>
              <a:r>
                <a:rPr lang="en-US" altLang="zh-CN" sz="1600">
                  <a:solidFill>
                    <a:schemeClr val="accent1"/>
                  </a:solidFill>
                </a:rPr>
                <a:t>QC</a:t>
              </a:r>
              <a:r>
                <a:rPr lang="zh-CN" altLang="en-US" sz="1600">
                  <a:solidFill>
                    <a:schemeClr val="accent1"/>
                  </a:solidFill>
                </a:rPr>
                <a:t>研究</a:t>
              </a:r>
            </a:p>
            <a:p>
              <a:r>
                <a:rPr lang="zh-CN" altLang="en-US" sz="1600"/>
                <a:t>内毒素检查</a:t>
              </a:r>
            </a:p>
            <a:p>
              <a:r>
                <a:rPr lang="zh-CN" altLang="en-US" sz="1600"/>
                <a:t>和支原体检测</a:t>
              </a:r>
            </a:p>
          </p:txBody>
        </p:sp>
        <p:sp>
          <p:nvSpPr>
            <p:cNvPr id="11" name="文本框 10"/>
            <p:cNvSpPr txBox="1"/>
            <p:nvPr/>
          </p:nvSpPr>
          <p:spPr>
            <a:xfrm>
              <a:off x="13573" y="5238"/>
              <a:ext cx="2674" cy="628"/>
            </a:xfrm>
            <a:prstGeom prst="rect">
              <a:avLst/>
            </a:prstGeom>
            <a:noFill/>
          </p:spPr>
          <p:txBody>
            <a:bodyPr wrap="square" rtlCol="0">
              <a:spAutoFit/>
            </a:bodyPr>
            <a:lstStyle/>
            <a:p>
              <a:r>
                <a:rPr lang="en-US" altLang="zh-CN" sz="1600">
                  <a:solidFill>
                    <a:schemeClr val="accent1"/>
                  </a:solidFill>
                </a:rPr>
                <a:t>5</a:t>
              </a:r>
              <a:r>
                <a:rPr lang="zh-CN" altLang="en-US" sz="1600">
                  <a:solidFill>
                    <a:schemeClr val="accent1"/>
                  </a:solidFill>
                </a:rPr>
                <a:t>、管理患者</a:t>
              </a:r>
            </a:p>
          </p:txBody>
        </p:sp>
        <p:sp>
          <p:nvSpPr>
            <p:cNvPr id="12" name="文本框 11"/>
            <p:cNvSpPr txBox="1"/>
            <p:nvPr/>
          </p:nvSpPr>
          <p:spPr>
            <a:xfrm>
              <a:off x="13445" y="7849"/>
              <a:ext cx="1194" cy="628"/>
            </a:xfrm>
            <a:prstGeom prst="rect">
              <a:avLst/>
            </a:prstGeom>
            <a:noFill/>
          </p:spPr>
          <p:txBody>
            <a:bodyPr wrap="square" rtlCol="0">
              <a:spAutoFit/>
            </a:bodyPr>
            <a:lstStyle/>
            <a:p>
              <a:r>
                <a:rPr lang="zh-CN" altLang="en-US" sz="1600"/>
                <a:t>医生</a:t>
              </a:r>
            </a:p>
          </p:txBody>
        </p:sp>
        <p:sp>
          <p:nvSpPr>
            <p:cNvPr id="13" name="文本框 12"/>
            <p:cNvSpPr txBox="1"/>
            <p:nvPr/>
          </p:nvSpPr>
          <p:spPr>
            <a:xfrm>
              <a:off x="15131" y="7849"/>
              <a:ext cx="1336" cy="628"/>
            </a:xfrm>
            <a:prstGeom prst="rect">
              <a:avLst/>
            </a:prstGeom>
            <a:noFill/>
          </p:spPr>
          <p:txBody>
            <a:bodyPr wrap="square" rtlCol="0">
              <a:spAutoFit/>
            </a:bodyPr>
            <a:lstStyle/>
            <a:p>
              <a:r>
                <a:rPr lang="zh-CN" altLang="en-US" sz="1600"/>
                <a:t>患者</a:t>
              </a:r>
            </a:p>
          </p:txBody>
        </p:sp>
        <p:sp>
          <p:nvSpPr>
            <p:cNvPr id="14" name="文本框 13"/>
            <p:cNvSpPr txBox="1"/>
            <p:nvPr/>
          </p:nvSpPr>
          <p:spPr>
            <a:xfrm>
              <a:off x="14340" y="9884"/>
              <a:ext cx="1141" cy="628"/>
            </a:xfrm>
            <a:prstGeom prst="rect">
              <a:avLst/>
            </a:prstGeom>
            <a:noFill/>
          </p:spPr>
          <p:txBody>
            <a:bodyPr wrap="square" rtlCol="0">
              <a:spAutoFit/>
            </a:bodyPr>
            <a:lstStyle/>
            <a:p>
              <a:r>
                <a:rPr lang="zh-CN" altLang="en-US" sz="1600"/>
                <a:t>储存</a:t>
              </a:r>
            </a:p>
          </p:txBody>
        </p:sp>
        <p:sp>
          <p:nvSpPr>
            <p:cNvPr id="15" name="文本框 14"/>
            <p:cNvSpPr txBox="1"/>
            <p:nvPr/>
          </p:nvSpPr>
          <p:spPr>
            <a:xfrm>
              <a:off x="7634" y="8009"/>
              <a:ext cx="4107" cy="628"/>
            </a:xfrm>
            <a:prstGeom prst="rect">
              <a:avLst/>
            </a:prstGeom>
            <a:noFill/>
          </p:spPr>
          <p:txBody>
            <a:bodyPr wrap="square" rtlCol="0">
              <a:spAutoFit/>
            </a:bodyPr>
            <a:lstStyle/>
            <a:p>
              <a:r>
                <a:rPr lang="zh-CN" altLang="en-US" sz="1600"/>
                <a:t>在</a:t>
              </a:r>
              <a:r>
                <a:rPr lang="en-US" altLang="zh-CN" sz="1600"/>
                <a:t>sf-DOT</a:t>
              </a:r>
              <a:r>
                <a:rPr lang="zh-CN" altLang="en-US" sz="1600"/>
                <a:t>培养基中培养</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21055" y="1738630"/>
            <a:ext cx="4768850" cy="3291840"/>
          </a:xfrm>
          <a:prstGeom prst="rect">
            <a:avLst/>
          </a:prstGeom>
          <a:noFill/>
        </p:spPr>
        <p:txBody>
          <a:bodyPr wrap="square" rtlCol="0">
            <a:spAutoFit/>
          </a:bodyPr>
          <a:lstStyle/>
          <a:p>
            <a:pPr algn="l">
              <a:buClrTx/>
              <a:buSzTx/>
              <a:buNone/>
            </a:pPr>
            <a:r>
              <a:rPr lang="en-US" altLang="zh-CN" sz="1600" dirty="0">
                <a:solidFill>
                  <a:srgbClr val="000000"/>
                </a:solidFill>
                <a:latin typeface="+mn-ea"/>
                <a:cs typeface="+mn-ea"/>
                <a:sym typeface="+mn-ea"/>
              </a:rPr>
              <a:t>    </a:t>
            </a:r>
            <a:r>
              <a:rPr lang="zh-CN" altLang="en-US" sz="1600">
                <a:sym typeface="+mn-ea"/>
              </a:rPr>
              <a:t>要求下列传染病进行病毒和细菌的检测，如果确认感染，则不能培养干细胞，也不能接受干细胞治疗。</a:t>
            </a:r>
            <a:endParaRPr lang="zh-CN" altLang="en-US" sz="1600"/>
          </a:p>
          <a:p>
            <a:pPr algn="l">
              <a:buClrTx/>
              <a:buSzTx/>
              <a:buNone/>
            </a:pPr>
            <a:endParaRPr lang="zh-CN" altLang="en-US" sz="1600"/>
          </a:p>
          <a:p>
            <a:pPr marL="0" marR="0" algn="l">
              <a:lnSpc>
                <a:spcPct val="100000"/>
              </a:lnSpc>
              <a:spcBef>
                <a:spcPts val="0"/>
              </a:spcBef>
              <a:buClrTx/>
              <a:buSzTx/>
              <a:buNone/>
            </a:pPr>
            <a:r>
              <a:rPr lang="zh-CN" altLang="en-US" sz="1600">
                <a:sym typeface="+mn-ea"/>
              </a:rPr>
              <a:t>1、HIV（抗原抗体法）</a:t>
            </a:r>
          </a:p>
          <a:p>
            <a:pPr marL="0" marR="0" algn="l">
              <a:lnSpc>
                <a:spcPct val="100000"/>
              </a:lnSpc>
              <a:spcBef>
                <a:spcPts val="0"/>
              </a:spcBef>
              <a:buClrTx/>
              <a:buSzTx/>
              <a:buNone/>
            </a:pPr>
            <a:r>
              <a:rPr lang="zh-CN" altLang="en-US" sz="1600">
                <a:sym typeface="+mn-ea"/>
              </a:rPr>
              <a:t>2、HCV 抗体（CLIA 方法）</a:t>
            </a:r>
          </a:p>
          <a:p>
            <a:pPr marL="0" marR="0" algn="l">
              <a:lnSpc>
                <a:spcPct val="100000"/>
              </a:lnSpc>
              <a:spcBef>
                <a:spcPts val="0"/>
              </a:spcBef>
              <a:buClrTx/>
              <a:buSzTx/>
              <a:buNone/>
            </a:pPr>
            <a:r>
              <a:rPr lang="zh-CN" altLang="en-US" sz="1600">
                <a:sym typeface="+mn-ea"/>
              </a:rPr>
              <a:t>3、HBs 抗原（CLIA）</a:t>
            </a:r>
          </a:p>
          <a:p>
            <a:pPr marL="0" marR="0" algn="l">
              <a:lnSpc>
                <a:spcPct val="100000"/>
              </a:lnSpc>
              <a:spcBef>
                <a:spcPts val="0"/>
              </a:spcBef>
              <a:buClrTx/>
              <a:buSzTx/>
              <a:buNone/>
            </a:pPr>
            <a:r>
              <a:rPr lang="zh-CN" altLang="en-US" sz="1600">
                <a:sym typeface="+mn-ea"/>
              </a:rPr>
              <a:t>4、HBe 抗原（CLIA）</a:t>
            </a:r>
          </a:p>
          <a:p>
            <a:pPr marL="0" marR="0" algn="l">
              <a:lnSpc>
                <a:spcPct val="100000"/>
              </a:lnSpc>
              <a:spcBef>
                <a:spcPts val="0"/>
              </a:spcBef>
              <a:buClrTx/>
              <a:buSzTx/>
              <a:buNone/>
            </a:pPr>
            <a:r>
              <a:rPr lang="zh-CN" altLang="en-US" sz="1600">
                <a:sym typeface="+mn-ea"/>
              </a:rPr>
              <a:t>5、HTLV-I 抗体（CLEIA 方法）</a:t>
            </a:r>
          </a:p>
          <a:p>
            <a:pPr marL="0" marR="0" algn="l">
              <a:lnSpc>
                <a:spcPct val="100000"/>
              </a:lnSpc>
              <a:spcBef>
                <a:spcPts val="0"/>
              </a:spcBef>
              <a:buClrTx/>
              <a:buSzTx/>
              <a:buNone/>
            </a:pPr>
            <a:r>
              <a:rPr lang="zh-CN" altLang="en-US" sz="1600">
                <a:sym typeface="+mn-ea"/>
              </a:rPr>
              <a:t>6、梅毒（RPR 法）和梅毒（TPHA 法）</a:t>
            </a:r>
          </a:p>
          <a:p>
            <a:pPr marL="0" marR="0" algn="l">
              <a:lnSpc>
                <a:spcPct val="100000"/>
              </a:lnSpc>
              <a:spcBef>
                <a:spcPts val="0"/>
              </a:spcBef>
              <a:buClrTx/>
              <a:buSzTx/>
              <a:buNone/>
            </a:pPr>
            <a:r>
              <a:rPr lang="zh-CN" altLang="en-US" sz="1600">
                <a:sym typeface="+mn-ea"/>
              </a:rPr>
              <a:t>7、单纯疱疹病毒（CF）</a:t>
            </a:r>
          </a:p>
          <a:p>
            <a:pPr marL="0" marR="0" algn="l">
              <a:lnSpc>
                <a:spcPct val="100000"/>
              </a:lnSpc>
              <a:spcBef>
                <a:spcPts val="0"/>
              </a:spcBef>
              <a:buClrTx/>
              <a:buSzTx/>
              <a:buNone/>
            </a:pPr>
            <a:r>
              <a:rPr lang="zh-CN" altLang="en-US" sz="1600">
                <a:sym typeface="+mn-ea"/>
              </a:rPr>
              <a:t>8、支原体（PA）方法</a:t>
            </a:r>
          </a:p>
          <a:p>
            <a:pPr marL="0" marR="0" algn="l">
              <a:lnSpc>
                <a:spcPct val="100000"/>
              </a:lnSpc>
              <a:spcBef>
                <a:spcPts val="0"/>
              </a:spcBef>
              <a:buClrTx/>
              <a:buSzTx/>
              <a:buNone/>
            </a:pPr>
            <a:r>
              <a:rPr lang="zh-CN" altLang="en-US" sz="1600">
                <a:sym typeface="+mn-ea"/>
              </a:rPr>
              <a:t>9、细小病毒B19（IgM抗体）</a:t>
            </a:r>
          </a:p>
        </p:txBody>
      </p:sp>
      <p:sp>
        <p:nvSpPr>
          <p:cNvPr id="5" name="文本框 4"/>
          <p:cNvSpPr txBox="1"/>
          <p:nvPr/>
        </p:nvSpPr>
        <p:spPr>
          <a:xfrm>
            <a:off x="664210" y="376555"/>
            <a:ext cx="5892800" cy="768350"/>
          </a:xfrm>
          <a:prstGeom prst="rect">
            <a:avLst/>
          </a:prstGeom>
          <a:noFill/>
        </p:spPr>
        <p:txBody>
          <a:bodyPr wrap="square" rtlCol="0">
            <a:spAutoFit/>
          </a:bodyPr>
          <a:lstStyle/>
          <a:p>
            <a:r>
              <a:rPr lang="zh-CN" sz="2400">
                <a:sym typeface="+mn-ea"/>
              </a:rPr>
              <a:t>治疗流程</a:t>
            </a:r>
          </a:p>
          <a:p>
            <a:r>
              <a:rPr lang="en-US" altLang="zh-CN" sz="2000">
                <a:solidFill>
                  <a:srgbClr val="FF0000"/>
                </a:solidFill>
              </a:rPr>
              <a:t>治疗前</a:t>
            </a:r>
            <a:r>
              <a:rPr lang="zh-CN" altLang="en-US" sz="2000">
                <a:solidFill>
                  <a:srgbClr val="FF0000"/>
                </a:solidFill>
              </a:rPr>
              <a:t>传染病检测、</a:t>
            </a:r>
            <a:r>
              <a:rPr lang="en-US" altLang="zh-CN" sz="2000">
                <a:solidFill>
                  <a:srgbClr val="FF0000"/>
                </a:solidFill>
                <a:sym typeface="+mn-ea"/>
              </a:rPr>
              <a:t>不适合接受治疗者</a:t>
            </a:r>
            <a:endParaRPr lang="zh-CN" altLang="en-US" sz="2000">
              <a:solidFill>
                <a:srgbClr val="FF0000"/>
              </a:solidFill>
            </a:endParaRPr>
          </a:p>
        </p:txBody>
      </p:sp>
      <p:sp>
        <p:nvSpPr>
          <p:cNvPr id="2" name="文本框 1"/>
          <p:cNvSpPr txBox="1"/>
          <p:nvPr/>
        </p:nvSpPr>
        <p:spPr>
          <a:xfrm>
            <a:off x="6177915" y="1738630"/>
            <a:ext cx="5424805" cy="4276725"/>
          </a:xfrm>
          <a:prstGeom prst="rect">
            <a:avLst/>
          </a:prstGeom>
          <a:noFill/>
        </p:spPr>
        <p:txBody>
          <a:bodyPr wrap="square" rtlCol="0">
            <a:spAutoFit/>
          </a:bodyPr>
          <a:lstStyle/>
          <a:p>
            <a:r>
              <a:rPr lang="zh-CN" altLang="en-US" sz="1600"/>
              <a:t>不适合接受治疗者：</a:t>
            </a:r>
          </a:p>
          <a:p>
            <a:endParaRPr lang="en-US" altLang="zh-CN" sz="1600"/>
          </a:p>
          <a:p>
            <a:r>
              <a:rPr lang="en-US" altLang="zh-CN" sz="1600"/>
              <a:t>1</a:t>
            </a:r>
            <a:r>
              <a:rPr lang="zh-CN" altLang="en-US" sz="1600"/>
              <a:t>、治疗期间和治疗后不能继续来医院者</a:t>
            </a:r>
          </a:p>
          <a:p>
            <a:r>
              <a:rPr lang="en-US" altLang="zh-CN" sz="1600"/>
              <a:t>2</a:t>
            </a:r>
            <a:r>
              <a:rPr lang="zh-CN" altLang="en-US" sz="1600"/>
              <a:t>、同意治疗没有签字者</a:t>
            </a:r>
          </a:p>
          <a:p>
            <a:r>
              <a:rPr lang="en-US" altLang="zh-CN" sz="1600"/>
              <a:t>3</a:t>
            </a:r>
            <a:r>
              <a:rPr lang="zh-CN" altLang="en-US" sz="1600"/>
              <a:t>、太瘦取不到</a:t>
            </a:r>
            <a:r>
              <a:rPr lang="en-US" altLang="zh-CN" sz="1600"/>
              <a:t>20</a:t>
            </a:r>
            <a:r>
              <a:rPr lang="zh-CN" altLang="en-US" sz="1600"/>
              <a:t>克脂肪者</a:t>
            </a:r>
          </a:p>
          <a:p>
            <a:r>
              <a:rPr lang="en-US" altLang="zh-CN" sz="1600"/>
              <a:t>4</a:t>
            </a:r>
            <a:r>
              <a:rPr lang="zh-CN" altLang="en-US" sz="1600"/>
              <a:t>、感染检查结果有阳性者（由医生判断是否可以做）</a:t>
            </a:r>
          </a:p>
          <a:p>
            <a:r>
              <a:rPr lang="en-US" altLang="zh-CN" sz="1600"/>
              <a:t>5</a:t>
            </a:r>
            <a:r>
              <a:rPr lang="zh-CN" altLang="en-US" sz="1600"/>
              <a:t>、如果有到传染病疫区的（外交部，卫生，劳动和福利部，世界卫生组织</a:t>
            </a:r>
            <a:r>
              <a:rPr lang="en-US" altLang="zh-CN" sz="1600"/>
              <a:t>WTO</a:t>
            </a:r>
            <a:r>
              <a:rPr lang="zh-CN" altLang="en-US" sz="1600"/>
              <a:t>）返回日本后四周以内的高位者</a:t>
            </a:r>
          </a:p>
          <a:p>
            <a:r>
              <a:rPr lang="en-US" altLang="zh-CN" sz="1600"/>
              <a:t>6</a:t>
            </a:r>
            <a:r>
              <a:rPr lang="zh-CN" altLang="en-US" sz="1600"/>
              <a:t>、明确性生活紊乱者</a:t>
            </a:r>
          </a:p>
          <a:p>
            <a:r>
              <a:rPr lang="en-US" altLang="zh-CN" sz="1600"/>
              <a:t>7</a:t>
            </a:r>
            <a:r>
              <a:rPr lang="zh-CN" altLang="en-US" sz="1600"/>
              <a:t>、使用麻醉和兴奋剂的患者</a:t>
            </a:r>
          </a:p>
          <a:p>
            <a:r>
              <a:rPr lang="en-US" altLang="zh-CN" sz="1600"/>
              <a:t>8</a:t>
            </a:r>
            <a:r>
              <a:rPr lang="zh-CN" altLang="en-US" sz="1600"/>
              <a:t>、孕妇</a:t>
            </a:r>
          </a:p>
          <a:p>
            <a:r>
              <a:rPr lang="en-US" altLang="zh-CN" sz="1600"/>
              <a:t>9</a:t>
            </a:r>
            <a:r>
              <a:rPr lang="zh-CN" altLang="en-US" sz="1600"/>
              <a:t>、在收集脂肪时无法停止抗凝治疗的患者，以及对用于脂肪采集的局部麻醉剂，消炎镇痛药，抗生素等有过敏史的患者</a:t>
            </a:r>
          </a:p>
          <a:p>
            <a:r>
              <a:rPr lang="en-US" altLang="zh-CN" sz="1600"/>
              <a:t>10</a:t>
            </a:r>
            <a:r>
              <a:rPr lang="zh-CN" altLang="en-US" sz="1600"/>
              <a:t>、患有或怀疑患有血液系统疾病并发症的患者会增加脓毒症，出血倾向或感染的风险</a:t>
            </a:r>
          </a:p>
          <a:p>
            <a:r>
              <a:rPr lang="en-US" altLang="zh-CN" sz="1600"/>
              <a:t>11</a:t>
            </a:r>
            <a:r>
              <a:rPr lang="zh-CN" altLang="en-US" sz="1600"/>
              <a:t>、医生判断其不合适的其他情况</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1321435" y="1310640"/>
            <a:ext cx="9782175" cy="1168400"/>
          </a:xfrm>
          <a:prstGeom prst="rect">
            <a:avLst/>
          </a:prstGeom>
          <a:noFill/>
        </p:spPr>
        <p:txBody>
          <a:bodyPr wrap="square" rtlCol="0">
            <a:spAutoFit/>
          </a:bodyPr>
          <a:lstStyle/>
          <a:p>
            <a:pPr marL="0" marR="0" algn="l">
              <a:lnSpc>
                <a:spcPct val="100000"/>
              </a:lnSpc>
              <a:spcBef>
                <a:spcPts val="0"/>
              </a:spcBef>
              <a:buClrTx/>
              <a:buSzTx/>
              <a:buNone/>
            </a:pPr>
            <a:r>
              <a:rPr lang="en-US" sz="1400" dirty="0">
                <a:solidFill>
                  <a:srgbClr val="FF0000"/>
                </a:solidFill>
                <a:latin typeface="+mn-ea"/>
                <a:cs typeface="+mn-ea"/>
                <a:sym typeface="+mn-ea"/>
              </a:rPr>
              <a:t>       </a:t>
            </a:r>
            <a:r>
              <a:rPr lang="zh-CN" altLang="en-US" sz="1400">
                <a:solidFill>
                  <a:schemeClr val="tx1"/>
                </a:solidFill>
                <a:sym typeface="+mn-ea"/>
              </a:rPr>
              <a:t>培养用于治疗的干细胞数量培养大约需要4至6周。</a:t>
            </a:r>
          </a:p>
          <a:p>
            <a:pPr marL="0" marR="0" algn="l">
              <a:lnSpc>
                <a:spcPct val="100000"/>
              </a:lnSpc>
              <a:spcBef>
                <a:spcPts val="0"/>
              </a:spcBef>
              <a:buClrTx/>
              <a:buSzTx/>
              <a:buNone/>
            </a:pPr>
            <a:endParaRPr lang="zh-CN" altLang="en-US" sz="1400">
              <a:solidFill>
                <a:schemeClr val="tx1"/>
              </a:solidFill>
              <a:sym typeface="+mn-ea"/>
            </a:endParaRPr>
          </a:p>
          <a:p>
            <a:pPr marL="0" marR="0" algn="l">
              <a:lnSpc>
                <a:spcPct val="100000"/>
              </a:lnSpc>
              <a:spcBef>
                <a:spcPts val="0"/>
              </a:spcBef>
              <a:buClrTx/>
              <a:buSzTx/>
              <a:buNone/>
            </a:pPr>
            <a:r>
              <a:rPr lang="zh-CN" altLang="en-US" sz="1400">
                <a:sym typeface="+mn-ea"/>
              </a:rPr>
              <a:t>       干细胞增殖的能力因人而异，有时取的脂肪组内的干细胞培养后增殖不好，培养的干细胞比较少，或者有极个别的出现污染则重复进行取脂。</a:t>
            </a:r>
          </a:p>
          <a:p>
            <a:pPr marL="0" marR="0" algn="l">
              <a:lnSpc>
                <a:spcPct val="100000"/>
              </a:lnSpc>
              <a:spcBef>
                <a:spcPts val="0"/>
              </a:spcBef>
              <a:buClrTx/>
              <a:buSzTx/>
              <a:buNone/>
            </a:pPr>
            <a:r>
              <a:rPr lang="zh-CN" altLang="en-US" sz="1400">
                <a:sym typeface="+mn-ea"/>
              </a:rPr>
              <a:t>       培养干细胞后如果不合适给药的患者，担当医生会对患者进行解释说明的 。</a:t>
            </a:r>
          </a:p>
        </p:txBody>
      </p:sp>
      <p:pic>
        <p:nvPicPr>
          <p:cNvPr id="16" name="图片 15"/>
          <p:cNvPicPr>
            <a:picLocks noChangeAspect="1"/>
          </p:cNvPicPr>
          <p:nvPr/>
        </p:nvPicPr>
        <p:blipFill>
          <a:blip r:embed="rId2"/>
          <a:srcRect l="7752" b="2142"/>
          <a:stretch>
            <a:fillRect/>
          </a:stretch>
        </p:blipFill>
        <p:spPr>
          <a:xfrm>
            <a:off x="1232535" y="2733675"/>
            <a:ext cx="4690745" cy="3464560"/>
          </a:xfrm>
          <a:prstGeom prst="rect">
            <a:avLst/>
          </a:prstGeom>
        </p:spPr>
      </p:pic>
      <p:sp>
        <p:nvSpPr>
          <p:cNvPr id="5" name="文本框 4"/>
          <p:cNvSpPr txBox="1"/>
          <p:nvPr/>
        </p:nvSpPr>
        <p:spPr>
          <a:xfrm>
            <a:off x="749300" y="361950"/>
            <a:ext cx="8099425" cy="768350"/>
          </a:xfrm>
          <a:prstGeom prst="rect">
            <a:avLst/>
          </a:prstGeom>
          <a:noFill/>
        </p:spPr>
        <p:txBody>
          <a:bodyPr wrap="square" rtlCol="0">
            <a:spAutoFit/>
          </a:bodyPr>
          <a:lstStyle/>
          <a:p>
            <a:r>
              <a:rPr lang="zh-CN" sz="2400">
                <a:sym typeface="+mn-ea"/>
              </a:rPr>
              <a:t>治疗流程</a:t>
            </a:r>
          </a:p>
          <a:p>
            <a:r>
              <a:rPr lang="zh-CN" altLang="en-US" sz="2000">
                <a:solidFill>
                  <a:srgbClr val="FF0000"/>
                </a:solidFill>
                <a:sym typeface="+mn-ea"/>
              </a:rPr>
              <a:t>脂肪收集方法、干细胞培养</a:t>
            </a:r>
          </a:p>
        </p:txBody>
      </p:sp>
      <p:pic>
        <p:nvPicPr>
          <p:cNvPr id="7" name="图片 6"/>
          <p:cNvPicPr>
            <a:picLocks noChangeAspect="1"/>
          </p:cNvPicPr>
          <p:nvPr/>
        </p:nvPicPr>
        <p:blipFill>
          <a:blip r:embed="rId3"/>
          <a:srcRect t="12048" b="3791"/>
          <a:stretch>
            <a:fillRect/>
          </a:stretch>
        </p:blipFill>
        <p:spPr>
          <a:xfrm>
            <a:off x="5172075" y="2479040"/>
            <a:ext cx="6481445" cy="409702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rcRect l="10750" t="12686" r="6424" b="2959"/>
          <a:stretch>
            <a:fillRect/>
          </a:stretch>
        </p:blipFill>
        <p:spPr>
          <a:xfrm>
            <a:off x="2743835" y="1306830"/>
            <a:ext cx="6704330" cy="5128260"/>
          </a:xfrm>
          <a:prstGeom prst="rect">
            <a:avLst/>
          </a:prstGeom>
        </p:spPr>
      </p:pic>
      <p:sp>
        <p:nvSpPr>
          <p:cNvPr id="4" name="文本框 3"/>
          <p:cNvSpPr txBox="1"/>
          <p:nvPr/>
        </p:nvSpPr>
        <p:spPr>
          <a:xfrm>
            <a:off x="542290" y="281940"/>
            <a:ext cx="5205095" cy="768350"/>
          </a:xfrm>
          <a:prstGeom prst="rect">
            <a:avLst/>
          </a:prstGeom>
          <a:noFill/>
        </p:spPr>
        <p:txBody>
          <a:bodyPr wrap="square" rtlCol="0">
            <a:spAutoFit/>
          </a:bodyPr>
          <a:lstStyle/>
          <a:p>
            <a:r>
              <a:rPr lang="zh-CN" altLang="en-US" sz="2400"/>
              <a:t>治疗流程</a:t>
            </a:r>
          </a:p>
          <a:p>
            <a:r>
              <a:rPr lang="en-US" altLang="zh-CN" sz="2000">
                <a:solidFill>
                  <a:srgbClr val="FF0000"/>
                </a:solidFill>
                <a:sym typeface="+mn-ea"/>
              </a:rPr>
              <a:t>治疗前后的检查</a:t>
            </a:r>
            <a:r>
              <a:rPr lang="zh-CN" altLang="en-US" sz="2000">
                <a:solidFill>
                  <a:srgbClr val="FF0000"/>
                </a:solidFill>
                <a:sym typeface="+mn-ea"/>
              </a:rPr>
              <a:t>时间表</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04900" y="1825625"/>
            <a:ext cx="9982835" cy="3692525"/>
          </a:xfrm>
          <a:prstGeom prst="rect">
            <a:avLst/>
          </a:prstGeom>
          <a:noFill/>
        </p:spPr>
        <p:txBody>
          <a:bodyPr wrap="square" rtlCol="0">
            <a:spAutoFit/>
          </a:bodyPr>
          <a:lstStyle/>
          <a:p>
            <a:pPr marR="0" algn="l">
              <a:lnSpc>
                <a:spcPct val="100000"/>
              </a:lnSpc>
              <a:spcBef>
                <a:spcPts val="0"/>
              </a:spcBef>
              <a:buClrTx/>
              <a:buSzTx/>
              <a:buFontTx/>
            </a:pPr>
            <a:r>
              <a:rPr lang="zh-CN" altLang="en-US">
                <a:sym typeface="+mn-ea"/>
              </a:rPr>
              <a:t>管理干细胞：</a:t>
            </a:r>
          </a:p>
          <a:p>
            <a:pPr marR="0" algn="l">
              <a:lnSpc>
                <a:spcPct val="100000"/>
              </a:lnSpc>
              <a:spcBef>
                <a:spcPts val="0"/>
              </a:spcBef>
              <a:buClrTx/>
              <a:buSzTx/>
              <a:buFontTx/>
            </a:pPr>
            <a:r>
              <a:rPr lang="zh-CN" altLang="en-US">
                <a:sym typeface="+mn-ea"/>
              </a:rPr>
              <a:t>干细胞从患者自身的脂肪组织分离出来，进行培养。</a:t>
            </a:r>
          </a:p>
          <a:p>
            <a:pPr marR="0" algn="l">
              <a:lnSpc>
                <a:spcPct val="100000"/>
              </a:lnSpc>
              <a:spcBef>
                <a:spcPts val="0"/>
              </a:spcBef>
              <a:buClrTx/>
              <a:buSzTx/>
              <a:buFontTx/>
            </a:pPr>
            <a:r>
              <a:rPr lang="zh-CN" altLang="en-US">
                <a:sym typeface="+mn-ea"/>
              </a:rPr>
              <a:t>治疗的干细胞数为4×1,000,000（4百万）细胞/ kg或更少。然而，每次输入的干细胞的最大数量是2亿，如果培养的干细胞在2个亿以上的患者，需要分2天输入，第二次输入时需要客人负担消耗品等费用。</a:t>
            </a:r>
          </a:p>
          <a:p>
            <a:pPr marR="0" algn="l">
              <a:lnSpc>
                <a:spcPct val="100000"/>
              </a:lnSpc>
              <a:spcBef>
                <a:spcPts val="0"/>
              </a:spcBef>
              <a:buClrTx/>
              <a:buSzTx/>
              <a:buFontTx/>
            </a:pPr>
            <a:r>
              <a:rPr lang="zh-CN" altLang="en-US">
                <a:sym typeface="+mn-ea"/>
              </a:rPr>
              <a:t>干细胞治疗是静脉点滴方式，输入干细胞数量和点滴的间隔时间医生会做说明的。</a:t>
            </a:r>
            <a:endParaRPr lang="zh-CN" altLang="en-US"/>
          </a:p>
          <a:p>
            <a:pPr marR="0" algn="l">
              <a:lnSpc>
                <a:spcPct val="100000"/>
              </a:lnSpc>
              <a:spcBef>
                <a:spcPts val="0"/>
              </a:spcBef>
              <a:buClrTx/>
              <a:buSzTx/>
              <a:buFontTx/>
            </a:pPr>
            <a:endParaRPr lang="zh-CN" altLang="en-US"/>
          </a:p>
          <a:p>
            <a:pPr marR="0" algn="l">
              <a:lnSpc>
                <a:spcPct val="100000"/>
              </a:lnSpc>
              <a:spcBef>
                <a:spcPts val="0"/>
              </a:spcBef>
              <a:buClrTx/>
              <a:buSzTx/>
              <a:buFontTx/>
            </a:pPr>
            <a:endParaRPr lang="zh-CN" altLang="en-US"/>
          </a:p>
          <a:p>
            <a:pPr marR="0" algn="l">
              <a:lnSpc>
                <a:spcPct val="100000"/>
              </a:lnSpc>
              <a:spcBef>
                <a:spcPts val="0"/>
              </a:spcBef>
              <a:buClrTx/>
              <a:buSzTx/>
              <a:buFontTx/>
            </a:pPr>
            <a:r>
              <a:rPr lang="zh-CN" altLang="en-US"/>
              <a:t>用于存储和今后使用的细胞：</a:t>
            </a:r>
          </a:p>
          <a:p>
            <a:pPr marR="0" algn="l">
              <a:lnSpc>
                <a:spcPct val="100000"/>
              </a:lnSpc>
              <a:spcBef>
                <a:spcPts val="0"/>
              </a:spcBef>
              <a:buClrTx/>
              <a:buSzTx/>
              <a:buFontTx/>
            </a:pPr>
            <a:r>
              <a:rPr lang="zh-CN" altLang="en-US">
                <a:sym typeface="+mn-ea"/>
              </a:rPr>
              <a:t>剩余的细胞在适当的环境中免费储存。在免费储存期后，如果患者没有用完，改为收费储存，如果没有付费的诊所会处理掉。</a:t>
            </a:r>
            <a:endParaRPr lang="zh-CN" altLang="en-US"/>
          </a:p>
          <a:p>
            <a:pPr marR="0" algn="l">
              <a:lnSpc>
                <a:spcPct val="100000"/>
              </a:lnSpc>
              <a:spcBef>
                <a:spcPts val="0"/>
              </a:spcBef>
              <a:buClrTx/>
              <a:buSzTx/>
              <a:buFontTx/>
            </a:pPr>
            <a:r>
              <a:rPr lang="zh-CN" altLang="en-US">
                <a:sym typeface="+mn-ea"/>
              </a:rPr>
              <a:t>单次治疗：初次培养干细胞完成后的24个月之内</a:t>
            </a:r>
          </a:p>
          <a:p>
            <a:pPr marR="0" algn="l">
              <a:lnSpc>
                <a:spcPct val="100000"/>
              </a:lnSpc>
              <a:spcBef>
                <a:spcPts val="0"/>
              </a:spcBef>
              <a:buClrTx/>
              <a:buSzTx/>
              <a:buFontTx/>
            </a:pPr>
            <a:r>
              <a:rPr lang="zh-CN" altLang="en-US">
                <a:sym typeface="+mn-ea"/>
              </a:rPr>
              <a:t>多次（4）治疗：初次培养干细胞完成后的48个月之内</a:t>
            </a:r>
            <a:endParaRPr lang="zh-CN" dirty="0">
              <a:solidFill>
                <a:srgbClr val="000000"/>
              </a:solidFill>
              <a:latin typeface="+mn-ea"/>
              <a:cs typeface="+mn-ea"/>
              <a:sym typeface="+mn-ea"/>
            </a:endParaRPr>
          </a:p>
        </p:txBody>
      </p:sp>
      <p:sp>
        <p:nvSpPr>
          <p:cNvPr id="2" name="文本框 1"/>
          <p:cNvSpPr txBox="1"/>
          <p:nvPr/>
        </p:nvSpPr>
        <p:spPr>
          <a:xfrm>
            <a:off x="528320" y="281940"/>
            <a:ext cx="5205095" cy="768350"/>
          </a:xfrm>
          <a:prstGeom prst="rect">
            <a:avLst/>
          </a:prstGeom>
          <a:noFill/>
        </p:spPr>
        <p:txBody>
          <a:bodyPr wrap="square" rtlCol="0">
            <a:spAutoFit/>
          </a:bodyPr>
          <a:lstStyle/>
          <a:p>
            <a:r>
              <a:rPr lang="zh-CN" altLang="en-US" sz="2400"/>
              <a:t>治疗流程</a:t>
            </a:r>
          </a:p>
          <a:p>
            <a:r>
              <a:rPr lang="zh-CN" sz="2000">
                <a:solidFill>
                  <a:srgbClr val="FF0000"/>
                </a:solidFill>
                <a:sym typeface="+mn-ea"/>
              </a:rPr>
              <a:t>干细胞的管理和保存</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7817" b="7817"/>
          <a:stretch>
            <a:fillRect/>
          </a:stretch>
        </p:blipFill>
        <p:spPr>
          <a:xfrm>
            <a:off x="0" y="0"/>
            <a:ext cx="12192000" cy="6858000"/>
          </a:xfrm>
          <a:prstGeom prst="rect">
            <a:avLst/>
          </a:prstGeom>
        </p:spPr>
      </p:pic>
      <p:sp>
        <p:nvSpPr>
          <p:cNvPr id="6" name="矩形 5"/>
          <p:cNvSpPr/>
          <p:nvPr/>
        </p:nvSpPr>
        <p:spPr>
          <a:xfrm>
            <a:off x="0" y="0"/>
            <a:ext cx="12192000" cy="6858000"/>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ctrTitle"/>
          </p:nvPr>
        </p:nvSpPr>
        <p:spPr>
          <a:xfrm>
            <a:off x="419735" y="2950845"/>
            <a:ext cx="11352530" cy="956310"/>
          </a:xfrm>
        </p:spPr>
        <p:txBody>
          <a:bodyPr>
            <a:noAutofit/>
          </a:bodyPr>
          <a:lstStyle/>
          <a:p>
            <a:r>
              <a:rPr lang="zh-CN" altLang="en-US" sz="5400" spc="-150" dirty="0">
                <a:gradFill>
                  <a:gsLst>
                    <a:gs pos="0">
                      <a:srgbClr val="DFA117"/>
                    </a:gs>
                    <a:gs pos="100000">
                      <a:srgbClr val="AE4638"/>
                    </a:gs>
                  </a:gsLst>
                  <a:lin ang="0" scaled="0"/>
                </a:gradFill>
                <a:effectLst/>
                <a:ea typeface="Open Sans" panose="020B0606030504020204" pitchFamily="34" charset="0"/>
                <a:cs typeface="+mj-lt"/>
              </a:rPr>
              <a:t>Sunfield Clinic（SFC）</a:t>
            </a:r>
            <a:r>
              <a:rPr lang="zh-CN" altLang="en-US" sz="5400" spc="-150" dirty="0">
                <a:gradFill>
                  <a:gsLst>
                    <a:gs pos="0">
                      <a:srgbClr val="DFA117"/>
                    </a:gs>
                    <a:gs pos="100000">
                      <a:srgbClr val="AE4638"/>
                    </a:gs>
                  </a:gsLst>
                  <a:lin ang="0" scaled="0"/>
                </a:gradFill>
                <a:effectLst/>
                <a:latin typeface="Open Sans" panose="020B0606030504020204" pitchFamily="34" charset="0"/>
                <a:ea typeface="Open Sans" panose="020B0606030504020204" pitchFamily="34" charset="0"/>
                <a:cs typeface="Open Sans" panose="020B0606030504020204" pitchFamily="34" charset="0"/>
              </a:rPr>
              <a:t>干细胞中心</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100070" y="3060065"/>
            <a:ext cx="9091930" cy="737870"/>
            <a:chOff x="2912" y="5033"/>
            <a:chExt cx="14318" cy="1162"/>
          </a:xfrm>
        </p:grpSpPr>
        <p:sp>
          <p:nvSpPr>
            <p:cNvPr id="2" name="object 2"/>
            <p:cNvSpPr txBox="1"/>
            <p:nvPr/>
          </p:nvSpPr>
          <p:spPr>
            <a:xfrm>
              <a:off x="2912" y="5033"/>
              <a:ext cx="13155" cy="1163"/>
            </a:xfrm>
            <a:prstGeom prst="rect">
              <a:avLst/>
            </a:prstGeom>
            <a:solidFill>
              <a:srgbClr val="7E7E7E"/>
            </a:solidFill>
          </p:spPr>
          <p:txBody>
            <a:bodyPr vert="horz" wrap="square" lIns="0" tIns="88319" rIns="0" bIns="0" rtlCol="0">
              <a:noAutofit/>
            </a:bodyPr>
            <a:lstStyle/>
            <a:p>
              <a:pPr marR="84455" algn="r">
                <a:lnSpc>
                  <a:spcPct val="100000"/>
                </a:lnSpc>
                <a:spcBef>
                  <a:spcPts val="1085"/>
                </a:spcBef>
              </a:pPr>
              <a:r>
                <a:rPr lang="en-US" altLang="zh-CN" sz="3200">
                  <a:solidFill>
                    <a:schemeClr val="bg1"/>
                  </a:solidFill>
                  <a:sym typeface="+mn-ea"/>
                </a:rPr>
                <a:t>Sunfield Clinic</a:t>
              </a:r>
              <a:r>
                <a:rPr lang="zh-CN" altLang="en-US" sz="3200">
                  <a:solidFill>
                    <a:schemeClr val="bg1"/>
                  </a:solidFill>
                  <a:sym typeface="+mn-ea"/>
                </a:rPr>
                <a:t>（</a:t>
              </a:r>
              <a:r>
                <a:rPr lang="en-US" altLang="zh-CN" sz="3200">
                  <a:solidFill>
                    <a:schemeClr val="bg1"/>
                  </a:solidFill>
                  <a:sym typeface="+mn-ea"/>
                </a:rPr>
                <a:t>SFC</a:t>
              </a:r>
              <a:r>
                <a:rPr lang="zh-CN" altLang="en-US" sz="3200">
                  <a:solidFill>
                    <a:schemeClr val="bg1"/>
                  </a:solidFill>
                  <a:sym typeface="+mn-ea"/>
                </a:rPr>
                <a:t>）干细胞中心介绍</a:t>
              </a:r>
              <a:endParaRPr lang="zh-CN" altLang="en-US" sz="3200">
                <a:solidFill>
                  <a:schemeClr val="bg1"/>
                </a:solidFill>
              </a:endParaRPr>
            </a:p>
            <a:p>
              <a:pPr marR="84455" algn="r">
                <a:lnSpc>
                  <a:spcPct val="100000"/>
                </a:lnSpc>
                <a:spcBef>
                  <a:spcPts val="1085"/>
                </a:spcBef>
              </a:pPr>
              <a:endParaRPr lang="zh-CN" altLang="en-US" sz="1535">
                <a:solidFill>
                  <a:schemeClr val="bg1"/>
                </a:solidFill>
              </a:endParaRPr>
            </a:p>
            <a:p>
              <a:pPr marR="84455" algn="r">
                <a:lnSpc>
                  <a:spcPct val="100000"/>
                </a:lnSpc>
                <a:spcBef>
                  <a:spcPts val="1085"/>
                </a:spcBef>
              </a:pPr>
              <a:endParaRPr lang="zh-CN" altLang="en-US" sz="1535"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3" name="object 3"/>
            <p:cNvSpPr/>
            <p:nvPr/>
          </p:nvSpPr>
          <p:spPr>
            <a:xfrm>
              <a:off x="16140" y="5033"/>
              <a:ext cx="1091" cy="1163"/>
            </a:xfrm>
            <a:custGeom>
              <a:avLst/>
              <a:gdLst/>
              <a:ahLst/>
              <a:cxnLst/>
              <a:rect l="l" t="t" r="r" b="b"/>
              <a:pathLst>
                <a:path w="1080769" h="1152525">
                  <a:moveTo>
                    <a:pt x="0" y="1152143"/>
                  </a:moveTo>
                  <a:lnTo>
                    <a:pt x="1080515" y="1152143"/>
                  </a:lnTo>
                  <a:lnTo>
                    <a:pt x="1080515" y="0"/>
                  </a:lnTo>
                  <a:lnTo>
                    <a:pt x="0" y="0"/>
                  </a:lnTo>
                  <a:lnTo>
                    <a:pt x="0" y="1152143"/>
                  </a:lnTo>
                  <a:close/>
                </a:path>
              </a:pathLst>
            </a:custGeom>
            <a:solidFill>
              <a:srgbClr val="000000"/>
            </a:solidFill>
          </p:spPr>
          <p:txBody>
            <a:bodyPr wrap="square" lIns="0" tIns="0" rIns="0" bIns="0" rtlCol="0"/>
            <a:lstStyle/>
            <a:p>
              <a:endParaRPr sz="1155"/>
            </a:p>
          </p:txBody>
        </p:sp>
        <p:sp>
          <p:nvSpPr>
            <p:cNvPr id="4" name="object 4"/>
            <p:cNvSpPr txBox="1"/>
            <p:nvPr/>
          </p:nvSpPr>
          <p:spPr>
            <a:xfrm>
              <a:off x="16459" y="5190"/>
              <a:ext cx="453" cy="850"/>
            </a:xfrm>
            <a:prstGeom prst="rect">
              <a:avLst/>
            </a:prstGeom>
          </p:spPr>
          <p:txBody>
            <a:bodyPr vert="horz" wrap="square" lIns="0" tIns="8140" rIns="0" bIns="0" rtlCol="0">
              <a:spAutoFit/>
            </a:bodyPr>
            <a:lstStyle/>
            <a:p>
              <a:pPr marL="12700">
                <a:lnSpc>
                  <a:spcPct val="100000"/>
                </a:lnSpc>
                <a:spcBef>
                  <a:spcPts val="100"/>
                </a:spcBef>
              </a:pPr>
              <a:r>
                <a:rPr lang="en-US" sz="3460" b="1" dirty="0">
                  <a:solidFill>
                    <a:srgbClr val="F68425"/>
                  </a:solidFill>
                  <a:latin typeface="微软雅黑" panose="020B0503020204020204" charset="-122"/>
                  <a:cs typeface="微软雅黑" panose="020B0503020204020204" charset="-122"/>
                </a:rPr>
                <a:t>1</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3449955" y="1338580"/>
            <a:ext cx="8742045" cy="4182110"/>
          </a:xfrm>
          <a:prstGeom prst="rect">
            <a:avLst/>
          </a:prstGeom>
        </p:spPr>
      </p:pic>
      <p:sp>
        <p:nvSpPr>
          <p:cNvPr id="4" name="文本框 3"/>
          <p:cNvSpPr txBox="1"/>
          <p:nvPr/>
        </p:nvSpPr>
        <p:spPr>
          <a:xfrm>
            <a:off x="542290" y="281940"/>
            <a:ext cx="5140960" cy="460375"/>
          </a:xfrm>
          <a:prstGeom prst="rect">
            <a:avLst/>
          </a:prstGeom>
          <a:noFill/>
        </p:spPr>
        <p:txBody>
          <a:bodyPr wrap="square" rtlCol="0">
            <a:spAutoFit/>
          </a:bodyPr>
          <a:lstStyle/>
          <a:p>
            <a:r>
              <a:rPr lang="zh-CN" altLang="en-US" sz="2400">
                <a:solidFill>
                  <a:schemeClr val="tx1"/>
                </a:solidFill>
              </a:rPr>
              <a:t>中心介绍</a:t>
            </a:r>
          </a:p>
        </p:txBody>
      </p:sp>
      <p:sp>
        <p:nvSpPr>
          <p:cNvPr id="5" name="文本框 4"/>
          <p:cNvSpPr txBox="1"/>
          <p:nvPr/>
        </p:nvSpPr>
        <p:spPr>
          <a:xfrm>
            <a:off x="542290" y="1631315"/>
            <a:ext cx="6383020" cy="3718560"/>
          </a:xfrm>
          <a:prstGeom prst="rect">
            <a:avLst/>
          </a:prstGeom>
          <a:noFill/>
        </p:spPr>
        <p:txBody>
          <a:bodyPr wrap="square" rtlCol="0">
            <a:spAutoFit/>
          </a:bodyPr>
          <a:lstStyle/>
          <a:p>
            <a:r>
              <a:rPr lang="en-US" altLang="zh-CN"/>
              <a:t>       Sunfield Clinic</a:t>
            </a:r>
            <a:r>
              <a:rPr lang="zh-CN" altLang="en-US"/>
              <a:t>（</a:t>
            </a:r>
            <a:r>
              <a:rPr lang="en-US" altLang="zh-CN"/>
              <a:t>SFC</a:t>
            </a:r>
            <a:r>
              <a:rPr lang="zh-CN" altLang="en-US"/>
              <a:t>）干细胞中心是元齐百岁俱乐部株式会社旗下专门从事干细胞治疗的医疗机构。</a:t>
            </a:r>
          </a:p>
          <a:p>
            <a:endParaRPr lang="zh-CN" altLang="en-US"/>
          </a:p>
          <a:p>
            <a:pPr marL="0" marR="0" algn="l">
              <a:lnSpc>
                <a:spcPct val="100000"/>
              </a:lnSpc>
              <a:spcBef>
                <a:spcPts val="0"/>
              </a:spcBef>
              <a:buClrTx/>
              <a:buSzTx/>
              <a:buFontTx/>
            </a:pPr>
            <a:r>
              <a:rPr lang="en-US" altLang="zh-CN">
                <a:sym typeface="+mn-ea"/>
              </a:rPr>
              <a:t>       Sunfield Clinic</a:t>
            </a:r>
            <a:r>
              <a:rPr lang="zh-CN" altLang="en-US">
                <a:sym typeface="+mn-ea"/>
              </a:rPr>
              <a:t>（</a:t>
            </a:r>
            <a:r>
              <a:rPr lang="en-US" altLang="zh-CN">
                <a:sym typeface="+mn-ea"/>
              </a:rPr>
              <a:t>SFC</a:t>
            </a:r>
            <a:r>
              <a:rPr lang="zh-CN" altLang="en-US">
                <a:sym typeface="+mn-ea"/>
              </a:rPr>
              <a:t>）</a:t>
            </a:r>
            <a:r>
              <a:rPr lang="en-US" altLang="zh-CN">
                <a:sym typeface="+mn-ea"/>
              </a:rPr>
              <a:t>设立于2008年，是日本最早进行干细胞治疗的诊所，也是日本接受干细胞治疗最多的诊所，治疗人数达到4000人以上。</a:t>
            </a:r>
          </a:p>
          <a:p>
            <a:pPr marL="0" marR="0" algn="l">
              <a:lnSpc>
                <a:spcPct val="100000"/>
              </a:lnSpc>
              <a:spcBef>
                <a:spcPts val="235"/>
              </a:spcBef>
              <a:buClrTx/>
              <a:buSzTx/>
              <a:buFontTx/>
            </a:pPr>
            <a:endParaRPr lang="en-US" altLang="zh-CN">
              <a:sym typeface="+mn-ea"/>
            </a:endParaRPr>
          </a:p>
          <a:p>
            <a:pPr marL="0" marR="0" algn="l">
              <a:lnSpc>
                <a:spcPct val="100000"/>
              </a:lnSpc>
              <a:spcBef>
                <a:spcPts val="235"/>
              </a:spcBef>
              <a:buClrTx/>
              <a:buSzTx/>
              <a:buFontTx/>
            </a:pPr>
            <a:endParaRPr lang="en-US" altLang="zh-CN">
              <a:sym typeface="+mn-ea"/>
            </a:endParaRPr>
          </a:p>
          <a:p>
            <a:pPr marL="0" marR="0" algn="l">
              <a:lnSpc>
                <a:spcPct val="100000"/>
              </a:lnSpc>
              <a:spcBef>
                <a:spcPts val="235"/>
              </a:spcBef>
              <a:buClrTx/>
              <a:buSzTx/>
              <a:buFontTx/>
            </a:pPr>
            <a:endParaRPr lang="en-US" altLang="zh-CN">
              <a:sym typeface="+mn-ea"/>
            </a:endParaRPr>
          </a:p>
          <a:p>
            <a:pPr marL="0" marR="0" algn="l">
              <a:lnSpc>
                <a:spcPct val="100000"/>
              </a:lnSpc>
              <a:spcBef>
                <a:spcPts val="235"/>
              </a:spcBef>
              <a:buClrTx/>
              <a:buSzTx/>
              <a:buFontTx/>
            </a:pPr>
            <a:endParaRPr lang="en-US" altLang="zh-CN">
              <a:sym typeface="+mn-ea"/>
            </a:endParaRPr>
          </a:p>
          <a:p>
            <a:pPr marL="0" marR="0" algn="l">
              <a:lnSpc>
                <a:spcPct val="100000"/>
              </a:lnSpc>
              <a:spcBef>
                <a:spcPts val="235"/>
              </a:spcBef>
              <a:buClrTx/>
              <a:buSzTx/>
              <a:buFontTx/>
            </a:pPr>
            <a:r>
              <a:rPr lang="en-US" altLang="zh-CN" sz="1400">
                <a:sym typeface="+mn-ea"/>
              </a:rPr>
              <a:t>公司名称：医疗法人MIKI会（Sunfield Clinic）</a:t>
            </a:r>
          </a:p>
          <a:p>
            <a:pPr marL="0" marR="0" algn="l">
              <a:lnSpc>
                <a:spcPct val="100000"/>
              </a:lnSpc>
              <a:spcBef>
                <a:spcPts val="235"/>
              </a:spcBef>
              <a:buClrTx/>
              <a:buSzTx/>
              <a:buFontTx/>
            </a:pPr>
            <a:r>
              <a:rPr lang="en-US" altLang="zh-CN" sz="1400">
                <a:sym typeface="+mn-ea"/>
              </a:rPr>
              <a:t>地址：〒135-0064 东京都江东区青海2-4-32 TIME24大楼</a:t>
            </a:r>
          </a:p>
          <a:p>
            <a:pPr marL="0" marR="0" algn="l">
              <a:lnSpc>
                <a:spcPct val="100000"/>
              </a:lnSpc>
              <a:spcBef>
                <a:spcPts val="235"/>
              </a:spcBef>
              <a:buClrTx/>
              <a:buSzTx/>
              <a:buFontTx/>
            </a:pPr>
            <a:r>
              <a:rPr lang="en-US" altLang="zh-CN" sz="1400">
                <a:sym typeface="+mn-ea"/>
              </a:rPr>
              <a:t>业务内容：干细胞和干细胞因子的全身回输以及局部注射</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96060" y="1278255"/>
            <a:ext cx="9418955" cy="2584450"/>
          </a:xfrm>
          <a:prstGeom prst="rect">
            <a:avLst/>
          </a:prstGeom>
          <a:noFill/>
        </p:spPr>
        <p:txBody>
          <a:bodyPr wrap="square" rtlCol="0">
            <a:spAutoFit/>
          </a:bodyPr>
          <a:lstStyle/>
          <a:p>
            <a:r>
              <a:rPr lang="en-US" altLang="zh-CN">
                <a:sym typeface="+mn-ea"/>
              </a:rPr>
              <a:t>      </a:t>
            </a:r>
            <a:r>
              <a:rPr lang="zh-CN" altLang="en-US">
                <a:sym typeface="+mn-ea"/>
              </a:rPr>
              <a:t>Sunfield Clinic（SFC）干细胞中心是取得了再生医疗等提供计划号的医疗机关，为客户提供干细胞治疗</a:t>
            </a:r>
          </a:p>
          <a:p>
            <a:endParaRPr lang="zh-CN" altLang="en-US">
              <a:sym typeface="+mn-ea"/>
            </a:endParaRPr>
          </a:p>
          <a:p>
            <a:r>
              <a:rPr lang="zh-CN" altLang="en-US">
                <a:sym typeface="+mn-ea"/>
              </a:rPr>
              <a:t>       在日本，使用干细胞提供再生医疗等的医疗机构是需要通过日本厚生劳动省认可并接受安全性和有效性的审查。Sunfield Clinic干细胞中心被日本厚生劳动省承认的再生医疗等计划，是取得了第二类再生医疗等提供计划号的医疗机关。</a:t>
            </a:r>
          </a:p>
          <a:p>
            <a:endParaRPr lang="zh-CN" altLang="en-US">
              <a:sym typeface="+mn-ea"/>
            </a:endParaRPr>
          </a:p>
          <a:p>
            <a:r>
              <a:rPr lang="zh-CN" altLang="en-US">
                <a:sym typeface="+mn-ea"/>
              </a:rPr>
              <a:t>       Sunfield Clinic干细胞中心是最早与乐敦制药合作的干细胞中心，也是合作时间最长的，培育技术、培育成果得到了时间充足的打磨。</a:t>
            </a:r>
          </a:p>
        </p:txBody>
      </p:sp>
      <p:pic>
        <p:nvPicPr>
          <p:cNvPr id="7" name="图片 6"/>
          <p:cNvPicPr>
            <a:picLocks noChangeAspect="1"/>
          </p:cNvPicPr>
          <p:nvPr/>
        </p:nvPicPr>
        <p:blipFill>
          <a:blip r:embed="rId3"/>
          <a:srcRect l="2589" t="6202"/>
          <a:stretch>
            <a:fillRect/>
          </a:stretch>
        </p:blipFill>
        <p:spPr>
          <a:xfrm>
            <a:off x="1818005" y="4051935"/>
            <a:ext cx="3833495" cy="2312035"/>
          </a:xfrm>
          <a:prstGeom prst="rect">
            <a:avLst/>
          </a:prstGeom>
        </p:spPr>
      </p:pic>
      <p:pic>
        <p:nvPicPr>
          <p:cNvPr id="8" name="图片 7"/>
          <p:cNvPicPr>
            <a:picLocks noChangeAspect="1"/>
          </p:cNvPicPr>
          <p:nvPr/>
        </p:nvPicPr>
        <p:blipFill>
          <a:blip r:embed="rId4"/>
          <a:srcRect l="658" t="1701" r="-219" b="1020"/>
          <a:stretch>
            <a:fillRect/>
          </a:stretch>
        </p:blipFill>
        <p:spPr>
          <a:xfrm>
            <a:off x="6255385" y="3947795"/>
            <a:ext cx="3832860" cy="2416175"/>
          </a:xfrm>
          <a:prstGeom prst="rect">
            <a:avLst/>
          </a:prstGeom>
        </p:spPr>
      </p:pic>
      <p:sp>
        <p:nvSpPr>
          <p:cNvPr id="3" name="文本框 2"/>
          <p:cNvSpPr txBox="1"/>
          <p:nvPr/>
        </p:nvSpPr>
        <p:spPr>
          <a:xfrm>
            <a:off x="542290" y="281940"/>
            <a:ext cx="5140960" cy="460375"/>
          </a:xfrm>
          <a:prstGeom prst="rect">
            <a:avLst/>
          </a:prstGeom>
          <a:noFill/>
        </p:spPr>
        <p:txBody>
          <a:bodyPr wrap="square" rtlCol="0">
            <a:spAutoFit/>
          </a:bodyPr>
          <a:lstStyle/>
          <a:p>
            <a:r>
              <a:rPr lang="zh-CN" altLang="en-US" sz="2400">
                <a:solidFill>
                  <a:schemeClr val="tx1"/>
                </a:solidFill>
              </a:rPr>
              <a:t>中心介绍</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25195" y="3239135"/>
            <a:ext cx="6089015" cy="2061210"/>
          </a:xfrm>
          <a:prstGeom prst="rect">
            <a:avLst/>
          </a:prstGeom>
          <a:noFill/>
        </p:spPr>
        <p:txBody>
          <a:bodyPr wrap="square" rtlCol="0">
            <a:spAutoFit/>
          </a:bodyPr>
          <a:lstStyle/>
          <a:p>
            <a:pPr indent="0">
              <a:buFont typeface="Arial" panose="020B0604020202020204" pitchFamily="34" charset="0"/>
              <a:buNone/>
            </a:pPr>
            <a:r>
              <a:rPr lang="en-US" altLang="zh-CN" sz="1600">
                <a:sym typeface="+mn-ea"/>
              </a:rPr>
              <a:t>优势：</a:t>
            </a:r>
          </a:p>
          <a:p>
            <a:pPr indent="0">
              <a:buFont typeface="Arial" panose="020B0604020202020204" pitchFamily="34" charset="0"/>
              <a:buNone/>
            </a:pPr>
            <a:endParaRPr lang="en-US" altLang="zh-CN" sz="1600">
              <a:sym typeface="+mn-ea"/>
            </a:endParaRPr>
          </a:p>
          <a:p>
            <a:pPr indent="0">
              <a:buFont typeface="Arial" panose="020B0604020202020204" pitchFamily="34" charset="0"/>
              <a:buNone/>
            </a:pPr>
            <a:r>
              <a:rPr lang="en-US" altLang="zh-CN" sz="1600" b="1">
                <a:sym typeface="+mn-ea"/>
              </a:rPr>
              <a:t>·</a:t>
            </a:r>
            <a:r>
              <a:rPr lang="en-US" altLang="zh-CN" sz="1600">
                <a:sym typeface="+mn-ea"/>
              </a:rPr>
              <a:t>日本国内规模最大的培养和加工设施（二氧化碳恒温箱54台）</a:t>
            </a:r>
          </a:p>
          <a:p>
            <a:pPr indent="0">
              <a:buFont typeface="Arial" panose="020B0604020202020204" pitchFamily="34" charset="0"/>
              <a:buNone/>
            </a:pPr>
            <a:r>
              <a:rPr lang="en-US" altLang="zh-CN" sz="1600" b="1">
                <a:sym typeface="+mn-ea"/>
              </a:rPr>
              <a:t>·</a:t>
            </a:r>
            <a:r>
              <a:rPr lang="en-US" altLang="zh-CN" sz="1600">
                <a:sym typeface="+mn-ea"/>
              </a:rPr>
              <a:t>培养室以有人的环境（4名）保证等级10000的洁净度</a:t>
            </a:r>
          </a:p>
          <a:p>
            <a:pPr indent="0">
              <a:buFont typeface="Arial" panose="020B0604020202020204" pitchFamily="34" charset="0"/>
              <a:buNone/>
            </a:pPr>
            <a:r>
              <a:rPr lang="en-US" altLang="zh-CN" sz="1600" b="1">
                <a:sym typeface="+mn-ea"/>
              </a:rPr>
              <a:t>·</a:t>
            </a:r>
            <a:r>
              <a:rPr lang="en-US" altLang="zh-CN" sz="1600">
                <a:sym typeface="+mn-ea"/>
              </a:rPr>
              <a:t>以人体和物品的one-way进行动线设计</a:t>
            </a:r>
          </a:p>
          <a:p>
            <a:pPr indent="0">
              <a:buFont typeface="Arial" panose="020B0604020202020204" pitchFamily="34" charset="0"/>
              <a:buNone/>
            </a:pPr>
            <a:r>
              <a:rPr lang="en-US" altLang="zh-CN" sz="1600" b="1">
                <a:sym typeface="+mn-ea"/>
              </a:rPr>
              <a:t>·</a:t>
            </a:r>
            <a:r>
              <a:rPr lang="en-US" altLang="zh-CN" sz="1600">
                <a:sym typeface="+mn-ea"/>
              </a:rPr>
              <a:t>实施了主要仪器（恒温箱、冷冻储存器、各操作区域）多点监控</a:t>
            </a:r>
          </a:p>
          <a:p>
            <a:pPr indent="0">
              <a:buFont typeface="Arial" panose="020B0604020202020204" pitchFamily="34" charset="0"/>
              <a:buNone/>
            </a:pPr>
            <a:r>
              <a:rPr lang="en-US" altLang="zh-CN" sz="1600" b="1">
                <a:sym typeface="+mn-ea"/>
              </a:rPr>
              <a:t>·</a:t>
            </a:r>
            <a:r>
              <a:rPr lang="en-US" altLang="zh-CN" sz="1600">
                <a:sym typeface="+mn-ea"/>
              </a:rPr>
              <a:t>根据职务和职责设定了进出权限</a:t>
            </a:r>
          </a:p>
          <a:p>
            <a:pPr indent="0">
              <a:buFont typeface="Arial" panose="020B0604020202020204" pitchFamily="34" charset="0"/>
              <a:buNone/>
            </a:pPr>
            <a:r>
              <a:rPr lang="en-US" altLang="zh-CN" sz="1600" b="1">
                <a:sym typeface="+mn-ea"/>
              </a:rPr>
              <a:t>·</a:t>
            </a:r>
            <a:r>
              <a:rPr lang="en-US" altLang="zh-CN" sz="1600">
                <a:sym typeface="+mn-ea"/>
              </a:rPr>
              <a:t>设置了可应对大约4万根软管的自动供应型液氮罐</a:t>
            </a:r>
          </a:p>
        </p:txBody>
      </p:sp>
      <p:sp>
        <p:nvSpPr>
          <p:cNvPr id="5" name="文本框 4"/>
          <p:cNvSpPr txBox="1"/>
          <p:nvPr/>
        </p:nvSpPr>
        <p:spPr>
          <a:xfrm>
            <a:off x="591820" y="298450"/>
            <a:ext cx="6523990" cy="460375"/>
          </a:xfrm>
          <a:prstGeom prst="rect">
            <a:avLst/>
          </a:prstGeom>
          <a:noFill/>
        </p:spPr>
        <p:txBody>
          <a:bodyPr wrap="square" rtlCol="0">
            <a:spAutoFit/>
          </a:bodyPr>
          <a:lstStyle/>
          <a:p>
            <a:r>
              <a:rPr lang="en-US" altLang="zh-CN" sz="2400">
                <a:solidFill>
                  <a:schemeClr val="tx1"/>
                </a:solidFill>
                <a:sym typeface="+mn-ea"/>
              </a:rPr>
              <a:t>SFC</a:t>
            </a:r>
            <a:r>
              <a:rPr lang="zh-CN" altLang="en-US" sz="2400">
                <a:solidFill>
                  <a:schemeClr val="tx1"/>
                </a:solidFill>
                <a:sym typeface="+mn-ea"/>
              </a:rPr>
              <a:t>细胞培养中心（</a:t>
            </a:r>
            <a:r>
              <a:rPr lang="en-US" altLang="zh-CN" sz="2400">
                <a:solidFill>
                  <a:schemeClr val="tx1"/>
                </a:solidFill>
                <a:sym typeface="+mn-ea"/>
              </a:rPr>
              <a:t>CPC</a:t>
            </a:r>
            <a:r>
              <a:rPr lang="zh-CN" altLang="en-US" sz="2400">
                <a:solidFill>
                  <a:schemeClr val="tx1"/>
                </a:solidFill>
                <a:sym typeface="+mn-ea"/>
              </a:rPr>
              <a:t>）</a:t>
            </a:r>
          </a:p>
        </p:txBody>
      </p:sp>
      <p:pic>
        <p:nvPicPr>
          <p:cNvPr id="9" name="图片 8"/>
          <p:cNvPicPr>
            <a:picLocks noChangeAspect="1"/>
          </p:cNvPicPr>
          <p:nvPr/>
        </p:nvPicPr>
        <p:blipFill>
          <a:blip r:embed="rId2"/>
          <a:stretch>
            <a:fillRect/>
          </a:stretch>
        </p:blipFill>
        <p:spPr>
          <a:xfrm>
            <a:off x="6946900" y="1768475"/>
            <a:ext cx="4707255" cy="3531235"/>
          </a:xfrm>
          <a:prstGeom prst="rect">
            <a:avLst/>
          </a:prstGeom>
        </p:spPr>
      </p:pic>
      <p:sp>
        <p:nvSpPr>
          <p:cNvPr id="6" name="文本框 5"/>
          <p:cNvSpPr txBox="1"/>
          <p:nvPr/>
        </p:nvSpPr>
        <p:spPr>
          <a:xfrm>
            <a:off x="925195" y="2001520"/>
            <a:ext cx="5552440" cy="860425"/>
          </a:xfrm>
          <a:prstGeom prst="rect">
            <a:avLst/>
          </a:prstGeom>
          <a:noFill/>
        </p:spPr>
        <p:txBody>
          <a:bodyPr wrap="square" rtlCol="0">
            <a:spAutoFit/>
          </a:bodyPr>
          <a:lstStyle/>
          <a:p>
            <a:pPr algn="l">
              <a:buClrTx/>
              <a:buSzTx/>
              <a:buNone/>
            </a:pPr>
            <a:r>
              <a:rPr lang="en-US" altLang="zh-CN">
                <a:latin typeface="宋体" panose="02010600030101010101" pitchFamily="2" charset="-122"/>
                <a:ea typeface="宋体" panose="02010600030101010101" pitchFamily="2" charset="-122"/>
                <a:cs typeface="宋体" panose="02010600030101010101" pitchFamily="2" charset="-122"/>
                <a:sym typeface="+mn-ea"/>
              </a:rPr>
              <a:t>    </a:t>
            </a:r>
            <a:r>
              <a:rPr lang="en-US" altLang="zh-CN" sz="1600">
                <a:sym typeface="+mn-ea"/>
              </a:rPr>
              <a:t>SFC细胞培养中心作为特定的细胞加工物生产实验室，已取得相关许可并运行设施，用严格的标准管理一系列生产以及质量管理工艺。</a:t>
            </a:r>
            <a:endParaRPr lang="en-US" altLang="zh-CN" sz="1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100070" y="3060065"/>
            <a:ext cx="9091930" cy="737870"/>
            <a:chOff x="2912" y="5033"/>
            <a:chExt cx="14318" cy="1162"/>
          </a:xfrm>
        </p:grpSpPr>
        <p:sp>
          <p:nvSpPr>
            <p:cNvPr id="2" name="object 2"/>
            <p:cNvSpPr txBox="1"/>
            <p:nvPr/>
          </p:nvSpPr>
          <p:spPr>
            <a:xfrm>
              <a:off x="2912" y="5033"/>
              <a:ext cx="13155" cy="1163"/>
            </a:xfrm>
            <a:prstGeom prst="rect">
              <a:avLst/>
            </a:prstGeom>
            <a:solidFill>
              <a:srgbClr val="7E7E7E"/>
            </a:solidFill>
          </p:spPr>
          <p:txBody>
            <a:bodyPr vert="horz" wrap="square" lIns="0" tIns="88319" rIns="0" bIns="0" rtlCol="0">
              <a:noAutofit/>
            </a:bodyPr>
            <a:lstStyle/>
            <a:p>
              <a:pPr marR="84455" algn="r">
                <a:lnSpc>
                  <a:spcPct val="100000"/>
                </a:lnSpc>
                <a:spcBef>
                  <a:spcPts val="1085"/>
                </a:spcBef>
              </a:pPr>
              <a:r>
                <a:rPr lang="en-US" altLang="zh-CN" sz="3200">
                  <a:solidFill>
                    <a:schemeClr val="bg1"/>
                  </a:solidFill>
                  <a:sym typeface="+mn-ea"/>
                </a:rPr>
                <a:t>Sunfield Clinic</a:t>
              </a:r>
              <a:r>
                <a:rPr lang="zh-CN" altLang="en-US" sz="3200">
                  <a:solidFill>
                    <a:schemeClr val="bg1"/>
                  </a:solidFill>
                  <a:sym typeface="+mn-ea"/>
                </a:rPr>
                <a:t>（</a:t>
              </a:r>
              <a:r>
                <a:rPr lang="en-US" altLang="zh-CN" sz="3200">
                  <a:solidFill>
                    <a:schemeClr val="bg1"/>
                  </a:solidFill>
                  <a:sym typeface="+mn-ea"/>
                </a:rPr>
                <a:t>SFC</a:t>
              </a:r>
              <a:r>
                <a:rPr lang="zh-CN" altLang="en-US" sz="3200">
                  <a:solidFill>
                    <a:schemeClr val="bg1"/>
                  </a:solidFill>
                  <a:sym typeface="+mn-ea"/>
                </a:rPr>
                <a:t>）干细胞的优势</a:t>
              </a:r>
              <a:endParaRPr lang="zh-CN" altLang="en-US" sz="3200">
                <a:solidFill>
                  <a:schemeClr val="bg1"/>
                </a:solidFill>
              </a:endParaRPr>
            </a:p>
            <a:p>
              <a:pPr marR="84455" algn="r">
                <a:lnSpc>
                  <a:spcPct val="100000"/>
                </a:lnSpc>
                <a:spcBef>
                  <a:spcPts val="1085"/>
                </a:spcBef>
              </a:pPr>
              <a:endParaRPr lang="zh-CN" altLang="en-US" sz="1535">
                <a:solidFill>
                  <a:schemeClr val="bg1"/>
                </a:solidFill>
              </a:endParaRPr>
            </a:p>
            <a:p>
              <a:pPr marR="84455" algn="r">
                <a:lnSpc>
                  <a:spcPct val="100000"/>
                </a:lnSpc>
                <a:spcBef>
                  <a:spcPts val="1085"/>
                </a:spcBef>
              </a:pPr>
              <a:endParaRPr lang="zh-CN" altLang="en-US" sz="1535"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3" name="object 3"/>
            <p:cNvSpPr/>
            <p:nvPr/>
          </p:nvSpPr>
          <p:spPr>
            <a:xfrm>
              <a:off x="16140" y="5033"/>
              <a:ext cx="1091" cy="1163"/>
            </a:xfrm>
            <a:custGeom>
              <a:avLst/>
              <a:gdLst/>
              <a:ahLst/>
              <a:cxnLst/>
              <a:rect l="l" t="t" r="r" b="b"/>
              <a:pathLst>
                <a:path w="1080769" h="1152525">
                  <a:moveTo>
                    <a:pt x="0" y="1152143"/>
                  </a:moveTo>
                  <a:lnTo>
                    <a:pt x="1080515" y="1152143"/>
                  </a:lnTo>
                  <a:lnTo>
                    <a:pt x="1080515" y="0"/>
                  </a:lnTo>
                  <a:lnTo>
                    <a:pt x="0" y="0"/>
                  </a:lnTo>
                  <a:lnTo>
                    <a:pt x="0" y="1152143"/>
                  </a:lnTo>
                  <a:close/>
                </a:path>
              </a:pathLst>
            </a:custGeom>
            <a:solidFill>
              <a:srgbClr val="000000"/>
            </a:solidFill>
          </p:spPr>
          <p:txBody>
            <a:bodyPr wrap="square" lIns="0" tIns="0" rIns="0" bIns="0" rtlCol="0"/>
            <a:lstStyle/>
            <a:p>
              <a:endParaRPr sz="1155"/>
            </a:p>
          </p:txBody>
        </p:sp>
        <p:sp>
          <p:nvSpPr>
            <p:cNvPr id="4" name="object 4"/>
            <p:cNvSpPr txBox="1"/>
            <p:nvPr/>
          </p:nvSpPr>
          <p:spPr>
            <a:xfrm>
              <a:off x="16459" y="5190"/>
              <a:ext cx="453" cy="850"/>
            </a:xfrm>
            <a:prstGeom prst="rect">
              <a:avLst/>
            </a:prstGeom>
          </p:spPr>
          <p:txBody>
            <a:bodyPr vert="horz" wrap="square" lIns="0" tIns="8140" rIns="0" bIns="0" rtlCol="0">
              <a:spAutoFit/>
            </a:bodyPr>
            <a:lstStyle/>
            <a:p>
              <a:pPr marL="12700">
                <a:lnSpc>
                  <a:spcPct val="100000"/>
                </a:lnSpc>
                <a:spcBef>
                  <a:spcPts val="100"/>
                </a:spcBef>
              </a:pPr>
              <a:r>
                <a:rPr lang="en-US" sz="3460" b="1" dirty="0">
                  <a:solidFill>
                    <a:srgbClr val="F68425"/>
                  </a:solidFill>
                  <a:latin typeface="微软雅黑" panose="020B0503020204020204" charset="-122"/>
                  <a:cs typeface="微软雅黑" panose="020B0503020204020204" charset="-122"/>
                </a:rPr>
                <a:t>2</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72465" y="1838960"/>
            <a:ext cx="10846435" cy="4030980"/>
          </a:xfrm>
          <a:prstGeom prst="rect">
            <a:avLst/>
          </a:prstGeom>
          <a:noFill/>
        </p:spPr>
        <p:txBody>
          <a:bodyPr wrap="square" rtlCol="0">
            <a:spAutoFit/>
          </a:bodyPr>
          <a:lstStyle/>
          <a:p>
            <a:r>
              <a:rPr lang="en-US" altLang="zh-CN" sz="1600"/>
              <a:t>       </a:t>
            </a:r>
            <a:r>
              <a:rPr lang="zh-CN" altLang="en-US" sz="1600"/>
              <a:t>元齐百岁俱乐部与Sunfield Clinic（SFC）干细胞中心，为会员提供赴日本Sunfield Clinic（SFC）干细胞中心进行间充质干细胞临床应用服务，包括</a:t>
            </a:r>
          </a:p>
          <a:p>
            <a:r>
              <a:rPr lang="zh-CN" altLang="en-US" sz="1600"/>
              <a:t>（1）抗衰老（体征年轻化以及功能年轻化）</a:t>
            </a:r>
          </a:p>
          <a:p>
            <a:r>
              <a:rPr lang="zh-CN" altLang="en-US" sz="1600"/>
              <a:t>（2）循环系统疾病（心脑血管疾病、肝病等）</a:t>
            </a:r>
          </a:p>
          <a:p>
            <a:r>
              <a:rPr lang="zh-CN" altLang="en-US" sz="1600"/>
              <a:t>（3）代谢紊乱（糖尿病等）</a:t>
            </a:r>
          </a:p>
          <a:p>
            <a:r>
              <a:rPr lang="zh-CN" altLang="en-US" sz="1600"/>
              <a:t>（4）中枢神经系统疾病（脊髓损伤、阿尔茨海默病、帕金森病等）</a:t>
            </a:r>
          </a:p>
          <a:p>
            <a:r>
              <a:rPr lang="zh-CN" altLang="en-US" sz="1600"/>
              <a:t>（5）根据会员需求存储细胞。</a:t>
            </a:r>
          </a:p>
          <a:p>
            <a:endParaRPr lang="zh-CN" altLang="en-US" sz="1600"/>
          </a:p>
          <a:p>
            <a:r>
              <a:rPr lang="zh-CN" altLang="en-US" sz="1600"/>
              <a:t>技术优势：</a:t>
            </a:r>
          </a:p>
          <a:p>
            <a:r>
              <a:rPr lang="zh-CN" altLang="en-US" sz="1600"/>
              <a:t>（1）</a:t>
            </a:r>
            <a:r>
              <a:rPr lang="zh-CN" altLang="en-US" sz="1600">
                <a:sym typeface="+mn-ea"/>
              </a:rPr>
              <a:t>全世界最安全的干细胞。</a:t>
            </a:r>
            <a:r>
              <a:rPr lang="zh-CN" altLang="en-US" sz="1600"/>
              <a:t>致瘤性是目前干细胞唯一的隐患。Sunfield</a:t>
            </a:r>
            <a:r>
              <a:rPr lang="zh-CN" altLang="en-US" sz="1600">
                <a:sym typeface="+mn-ea"/>
              </a:rPr>
              <a:t> Clinic（SFC）干细胞中心</a:t>
            </a:r>
            <a:r>
              <a:rPr lang="zh-CN" altLang="en-US" sz="1600"/>
              <a:t>的间充质干细胞的培养基是完全无血清培养基（sf-DOT），并且经过严格的临床试验，完全排除了Sunfield</a:t>
            </a:r>
            <a:r>
              <a:rPr lang="zh-CN" altLang="en-US" sz="1600">
                <a:sym typeface="+mn-ea"/>
              </a:rPr>
              <a:t> Clinic（SFC）干细胞中心</a:t>
            </a:r>
            <a:r>
              <a:rPr lang="zh-CN" altLang="en-US" sz="1600"/>
              <a:t>培养的间充质干细胞的致瘤性，解决了长期困扰干细胞临床应用的难题。</a:t>
            </a:r>
          </a:p>
          <a:p>
            <a:r>
              <a:rPr lang="zh-CN" altLang="en-US" sz="1600"/>
              <a:t>（2）日本制药巨头乐敦制药是Sunfield</a:t>
            </a:r>
            <a:r>
              <a:rPr lang="zh-CN" altLang="en-US" sz="1600">
                <a:sym typeface="+mn-ea"/>
              </a:rPr>
              <a:t> Clinic（SFC）干细胞中心</a:t>
            </a:r>
            <a:r>
              <a:rPr lang="zh-CN" altLang="en-US" sz="1600"/>
              <a:t>的间充质干细胞的技术方，目前干细胞批准药品证书的，乐敦制药的间充质干细胞是日本唯一一家。</a:t>
            </a:r>
          </a:p>
          <a:p>
            <a:r>
              <a:rPr lang="zh-CN" altLang="en-US" sz="1600"/>
              <a:t>（3）Sunfield</a:t>
            </a:r>
            <a:r>
              <a:rPr lang="zh-CN" altLang="en-US" sz="1600">
                <a:sym typeface="+mn-ea"/>
              </a:rPr>
              <a:t> Clinic（SFC）干细胞中心</a:t>
            </a:r>
            <a:r>
              <a:rPr lang="zh-CN" altLang="en-US" sz="1600"/>
              <a:t>是日本干细胞临床应用领域的顶尖机构，无可挑剔的治疗流程，完善的服务体系，以及良好的预后效果，使之成为日本干细胞领域的翘楚。</a:t>
            </a:r>
          </a:p>
        </p:txBody>
      </p:sp>
      <p:sp>
        <p:nvSpPr>
          <p:cNvPr id="2" name="文本框 1"/>
          <p:cNvSpPr txBox="1"/>
          <p:nvPr/>
        </p:nvSpPr>
        <p:spPr>
          <a:xfrm>
            <a:off x="542290" y="281940"/>
            <a:ext cx="5140960" cy="768350"/>
          </a:xfrm>
          <a:prstGeom prst="rect">
            <a:avLst/>
          </a:prstGeom>
          <a:noFill/>
        </p:spPr>
        <p:txBody>
          <a:bodyPr wrap="square" rtlCol="0">
            <a:spAutoFit/>
          </a:bodyPr>
          <a:lstStyle/>
          <a:p>
            <a:r>
              <a:rPr lang="en-US" altLang="zh-CN" sz="2400"/>
              <a:t>SFC</a:t>
            </a:r>
            <a:r>
              <a:rPr lang="zh-CN" altLang="en-US" sz="2400"/>
              <a:t>干细胞的临床应用及技术优势</a:t>
            </a:r>
          </a:p>
          <a:p>
            <a:r>
              <a:rPr lang="zh-CN" altLang="en-US" sz="2000">
                <a:solidFill>
                  <a:srgbClr val="FF0000"/>
                </a:solidFill>
                <a:sym typeface="+mn-ea"/>
              </a:rPr>
              <a:t>概述</a:t>
            </a:r>
            <a:endParaRPr lang="zh-CN" altLang="en-US" sz="2000">
              <a:solidFill>
                <a:srgbClr val="FF0000"/>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64f24cc3-cb48-429a-b799-ace528afe185"/>
  <p:tag name="COMMONDATA" val="eyJoZGlkIjoiMmRmMjc2NDQwOTM4M2UzNjEwOTNmNDNlZWQ4NTIzNTU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PA" val="v3.0.1"/>
</p:tagLst>
</file>

<file path=ppt/tags/tag65.xml><?xml version="1.0" encoding="utf-8"?>
<p:tagLst xmlns:a="http://schemas.openxmlformats.org/drawingml/2006/main" xmlns:r="http://schemas.openxmlformats.org/officeDocument/2006/relationships" xmlns:p="http://schemas.openxmlformats.org/presentationml/2006/main">
  <p:tag name="KSO_WM_UNIT_TABLE_BEAUTIFY" val="smartTable{d8953c41-8033-42e2-a792-c8540afd0d27}"/>
  <p:tag name="TABLE_ENDDRAG_ORIGIN_RECT" val="504*241"/>
  <p:tag name="TABLE_ENDDRAG_RECT" val="131*193*504*241"/>
</p:tagLst>
</file>

<file path=ppt/tags/tag6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085,&quot;width&quot;:11400}"/>
</p:tagLst>
</file>

<file path=ppt/tags/tag67.xml><?xml version="1.0" encoding="utf-8"?>
<p:tagLst xmlns:a="http://schemas.openxmlformats.org/drawingml/2006/main" xmlns:r="http://schemas.openxmlformats.org/officeDocument/2006/relationships" xmlns:p="http://schemas.openxmlformats.org/presentationml/2006/main">
  <p:tag name="KSO_WM_UNIT_TABLE_BEAUTIFY" val="smartTable{135f5956-fd03-48cf-b9d5-82271b42d209}"/>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2081</Words>
  <Application>Microsoft Macintosh PowerPoint</Application>
  <PresentationFormat>宽屏</PresentationFormat>
  <Paragraphs>237</Paragraphs>
  <Slides>26</Slides>
  <Notes>1</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26</vt:i4>
      </vt:variant>
    </vt:vector>
  </HeadingPairs>
  <TitlesOfParts>
    <vt:vector size="38" baseType="lpstr">
      <vt:lpstr>宋体</vt:lpstr>
      <vt:lpstr>微软雅黑</vt:lpstr>
      <vt:lpstr>HGUIBL+MS Mincho</vt:lpstr>
      <vt:lpstr>MS PGothic</vt:lpstr>
      <vt:lpstr>Arial</vt:lpstr>
      <vt:lpstr>Calibri</vt:lpstr>
      <vt:lpstr>Calibri Light</vt:lpstr>
      <vt:lpstr>Open Sans</vt:lpstr>
      <vt:lpstr>Times New Roman</vt:lpstr>
      <vt:lpstr>Wingdings</vt:lpstr>
      <vt:lpstr>Office 主题​​</vt:lpstr>
      <vt:lpstr>1_Office 主题</vt:lpstr>
      <vt:lpstr>PowerPoint 演示文稿</vt:lpstr>
      <vt:lpstr>PowerPoint 演示文稿</vt:lpstr>
      <vt:lpstr>Sunfield Clinic（SFC）干细胞中心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Office</cp:lastModifiedBy>
  <cp:revision>217</cp:revision>
  <dcterms:created xsi:type="dcterms:W3CDTF">2019-06-19T02:08:00Z</dcterms:created>
  <dcterms:modified xsi:type="dcterms:W3CDTF">2022-11-25T09:37:28Z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ICV">
    <vt:lpwstr>D1F1B5EFB30848398507E91AB0CE72F7</vt:lpwstr>
  </property>
</Properties>
</file>